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8288000" cy="10287000"/>
  <p:notesSz cx="6858000" cy="9144000"/>
  <p:embeddedFontLst>
    <p:embeddedFont>
      <p:font typeface="Agrandir Bold" panose="020B0604020202020204" charset="0"/>
      <p:regular r:id="rId25"/>
    </p:embeddedFont>
    <p:embeddedFont>
      <p:font typeface="Ballet" panose="020B0604020202020204" charset="0"/>
      <p:regular r:id="rId26"/>
    </p:embeddedFont>
    <p:embeddedFont>
      <p:font typeface="Dancing Script" panose="020B0604020202020204" charset="0"/>
      <p:regular r:id="rId27"/>
    </p:embeddedFont>
    <p:embeddedFont>
      <p:font typeface="Francois One" panose="020B0604020202020204" charset="0"/>
      <p:regular r:id="rId28"/>
    </p:embeddedFont>
    <p:embeddedFont>
      <p:font typeface="Maven Pro" panose="020B0604020202020204" charset="0"/>
      <p:regular r:id="rId29"/>
    </p:embeddedFont>
    <p:embeddedFont>
      <p:font typeface="Noto Serif Display Bold" panose="020B0604020202020204"/>
      <p:regular r:id="rId30"/>
    </p:embeddedFont>
    <p:embeddedFont>
      <p:font typeface="Playpen Sans Extra-Light" panose="020B0604020202020204" charset="0"/>
      <p:regular r:id="rId31"/>
    </p:embeddedFont>
    <p:embeddedFont>
      <p:font typeface="Poppins" panose="00000500000000000000" pitchFamily="2" charset="0"/>
      <p:regular r:id="rId32"/>
    </p:embeddedFont>
    <p:embeddedFont>
      <p:font typeface="Puppies Play" panose="020B0604020202020204" charset="0"/>
      <p:regular r:id="rId33"/>
    </p:embeddedFont>
    <p:embeddedFont>
      <p:font typeface="Red Hat Display" panose="020B0604020202020204" charset="0"/>
      <p:regular r:id="rId34"/>
    </p:embeddedFont>
    <p:embeddedFont>
      <p:font typeface="The Seasons 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4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sv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sp>
        <p:nvSpPr>
          <p:cNvPr id="4" name="Freeform 4"/>
          <p:cNvSpPr/>
          <p:nvPr/>
        </p:nvSpPr>
        <p:spPr>
          <a:xfrm>
            <a:off x="9365539" y="-1879430"/>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3727850" y="0"/>
            <a:ext cx="4788131" cy="10287000"/>
          </a:xfrm>
          <a:custGeom>
            <a:avLst/>
            <a:gdLst/>
            <a:ahLst/>
            <a:cxnLst/>
            <a:rect l="l" t="t" r="r" b="b"/>
            <a:pathLst>
              <a:path w="4788131" h="10287000">
                <a:moveTo>
                  <a:pt x="4788131" y="0"/>
                </a:moveTo>
                <a:lnTo>
                  <a:pt x="0" y="0"/>
                </a:lnTo>
                <a:lnTo>
                  <a:pt x="0" y="10287000"/>
                </a:lnTo>
                <a:lnTo>
                  <a:pt x="4788131" y="10287000"/>
                </a:lnTo>
                <a:lnTo>
                  <a:pt x="47881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084897" y="-1879430"/>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27981" y="0"/>
            <a:ext cx="4788131" cy="10287000"/>
          </a:xfrm>
          <a:custGeom>
            <a:avLst/>
            <a:gdLst/>
            <a:ahLst/>
            <a:cxnLst/>
            <a:rect l="l" t="t" r="r" b="b"/>
            <a:pathLst>
              <a:path w="4788131" h="10287000">
                <a:moveTo>
                  <a:pt x="0" y="0"/>
                </a:moveTo>
                <a:lnTo>
                  <a:pt x="4788131" y="0"/>
                </a:lnTo>
                <a:lnTo>
                  <a:pt x="4788131"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4430870" y="3689790"/>
            <a:ext cx="9426261" cy="1705888"/>
          </a:xfrm>
          <a:prstGeom prst="rect">
            <a:avLst/>
          </a:prstGeom>
        </p:spPr>
        <p:txBody>
          <a:bodyPr lIns="0" tIns="0" rIns="0" bIns="0" rtlCol="0" anchor="t">
            <a:spAutoFit/>
          </a:bodyPr>
          <a:lstStyle/>
          <a:p>
            <a:pPr algn="ctr">
              <a:lnSpc>
                <a:spcPts val="10086"/>
              </a:lnSpc>
            </a:pPr>
            <a:endParaRPr/>
          </a:p>
        </p:txBody>
      </p:sp>
      <p:sp>
        <p:nvSpPr>
          <p:cNvPr id="9" name="Freeform 9"/>
          <p:cNvSpPr/>
          <p:nvPr/>
        </p:nvSpPr>
        <p:spPr>
          <a:xfrm>
            <a:off x="7091054" y="225665"/>
            <a:ext cx="4105892" cy="1940967"/>
          </a:xfrm>
          <a:custGeom>
            <a:avLst/>
            <a:gdLst/>
            <a:ahLst/>
            <a:cxnLst/>
            <a:rect l="l" t="t" r="r" b="b"/>
            <a:pathLst>
              <a:path w="4105892" h="1940967">
                <a:moveTo>
                  <a:pt x="0" y="0"/>
                </a:moveTo>
                <a:lnTo>
                  <a:pt x="4105892" y="0"/>
                </a:lnTo>
                <a:lnTo>
                  <a:pt x="4105892" y="1940967"/>
                </a:lnTo>
                <a:lnTo>
                  <a:pt x="0" y="19409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4139755" y="8755055"/>
            <a:ext cx="10066332" cy="503245"/>
          </a:xfrm>
          <a:prstGeom prst="rect">
            <a:avLst/>
          </a:prstGeom>
        </p:spPr>
        <p:txBody>
          <a:bodyPr lIns="0" tIns="0" rIns="0" bIns="0" rtlCol="0" anchor="t">
            <a:spAutoFit/>
          </a:bodyPr>
          <a:lstStyle/>
          <a:p>
            <a:pPr algn="ctr">
              <a:lnSpc>
                <a:spcPts val="4187"/>
              </a:lnSpc>
            </a:pPr>
            <a:endParaRPr/>
          </a:p>
        </p:txBody>
      </p:sp>
      <p:sp>
        <p:nvSpPr>
          <p:cNvPr id="11" name="Freeform 11"/>
          <p:cNvSpPr/>
          <p:nvPr/>
        </p:nvSpPr>
        <p:spPr>
          <a:xfrm flipH="1">
            <a:off x="1306055" y="3075245"/>
            <a:ext cx="2807692" cy="6251946"/>
          </a:xfrm>
          <a:custGeom>
            <a:avLst/>
            <a:gdLst/>
            <a:ahLst/>
            <a:cxnLst/>
            <a:rect l="l" t="t" r="r" b="b"/>
            <a:pathLst>
              <a:path w="2807692" h="6251946">
                <a:moveTo>
                  <a:pt x="2807692" y="0"/>
                </a:moveTo>
                <a:lnTo>
                  <a:pt x="0" y="0"/>
                </a:lnTo>
                <a:lnTo>
                  <a:pt x="0" y="6251946"/>
                </a:lnTo>
                <a:lnTo>
                  <a:pt x="2807692" y="6251946"/>
                </a:lnTo>
                <a:lnTo>
                  <a:pt x="28076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4232095" y="3454046"/>
            <a:ext cx="3182809" cy="6251946"/>
          </a:xfrm>
          <a:custGeom>
            <a:avLst/>
            <a:gdLst/>
            <a:ahLst/>
            <a:cxnLst/>
            <a:rect l="l" t="t" r="r" b="b"/>
            <a:pathLst>
              <a:path w="3182809" h="6251946">
                <a:moveTo>
                  <a:pt x="0" y="0"/>
                </a:moveTo>
                <a:lnTo>
                  <a:pt x="3182808" y="0"/>
                </a:lnTo>
                <a:lnTo>
                  <a:pt x="3182808" y="6251945"/>
                </a:lnTo>
                <a:lnTo>
                  <a:pt x="0" y="6251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1982138" y="4686760"/>
            <a:ext cx="13555491" cy="456740"/>
          </a:xfrm>
          <a:prstGeom prst="rect">
            <a:avLst/>
          </a:prstGeom>
        </p:spPr>
        <p:txBody>
          <a:bodyPr lIns="0" tIns="0" rIns="0" bIns="0" rtlCol="0" anchor="t">
            <a:spAutoFit/>
          </a:bodyPr>
          <a:lstStyle/>
          <a:p>
            <a:pPr marL="0" lvl="0" indent="0" algn="ctr">
              <a:lnSpc>
                <a:spcPts val="3700"/>
              </a:lnSpc>
              <a:spcBef>
                <a:spcPct val="0"/>
              </a:spcBef>
            </a:pPr>
            <a:endParaRPr/>
          </a:p>
        </p:txBody>
      </p:sp>
      <p:sp>
        <p:nvSpPr>
          <p:cNvPr id="14" name="TextBox 14"/>
          <p:cNvSpPr txBox="1"/>
          <p:nvPr/>
        </p:nvSpPr>
        <p:spPr>
          <a:xfrm>
            <a:off x="6117985" y="3431262"/>
            <a:ext cx="6052029" cy="3985797"/>
          </a:xfrm>
          <a:prstGeom prst="rect">
            <a:avLst/>
          </a:prstGeom>
        </p:spPr>
        <p:txBody>
          <a:bodyPr lIns="0" tIns="0" rIns="0" bIns="0" rtlCol="0" anchor="t">
            <a:spAutoFit/>
          </a:bodyPr>
          <a:lstStyle/>
          <a:p>
            <a:pPr marL="0" lvl="0" indent="0" algn="ctr">
              <a:lnSpc>
                <a:spcPts val="16035"/>
              </a:lnSpc>
              <a:spcBef>
                <a:spcPct val="0"/>
              </a:spcBef>
            </a:pPr>
            <a:r>
              <a:rPr lang="en-US" sz="11453">
                <a:solidFill>
                  <a:srgbClr val="F6DBC7"/>
                </a:solidFill>
                <a:latin typeface="Ballet"/>
                <a:ea typeface="Ballet"/>
                <a:cs typeface="Ballet"/>
                <a:sym typeface="Ballet"/>
              </a:rPr>
              <a:t>Sự  trưởng  thành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2" name="TextBox 2"/>
          <p:cNvSpPr txBox="1"/>
          <p:nvPr/>
        </p:nvSpPr>
        <p:spPr>
          <a:xfrm>
            <a:off x="243662" y="923925"/>
            <a:ext cx="17054593" cy="8355157"/>
          </a:xfrm>
          <a:prstGeom prst="rect">
            <a:avLst/>
          </a:prstGeom>
        </p:spPr>
        <p:txBody>
          <a:bodyPr lIns="0" tIns="0" rIns="0" bIns="0" rtlCol="0" anchor="t">
            <a:spAutoFit/>
          </a:bodyPr>
          <a:lstStyle/>
          <a:p>
            <a:pPr algn="ctr">
              <a:lnSpc>
                <a:spcPts val="7417"/>
              </a:lnSpc>
              <a:spcBef>
                <a:spcPct val="0"/>
              </a:spcBef>
            </a:pPr>
            <a:r>
              <a:rPr lang="en-US" sz="5298" b="1">
                <a:solidFill>
                  <a:srgbClr val="000000"/>
                </a:solidFill>
                <a:latin typeface="Noto Serif Display Bold"/>
                <a:ea typeface="Noto Serif Display Bold"/>
                <a:cs typeface="Noto Serif Display Bold"/>
                <a:sym typeface="Noto Serif Display Bold"/>
              </a:rPr>
              <a:t>2. Trong cảnh 1, hành động gõ đũa xuống bàn của Bố mang ý nghĩa gì?</a:t>
            </a:r>
          </a:p>
          <a:p>
            <a:pPr algn="ctr">
              <a:lnSpc>
                <a:spcPts val="7417"/>
              </a:lnSpc>
              <a:spcBef>
                <a:spcPct val="0"/>
              </a:spcBef>
            </a:pPr>
            <a:endParaRPr lang="en-US" sz="5298" b="1">
              <a:solidFill>
                <a:srgbClr val="000000"/>
              </a:solidFill>
              <a:latin typeface="Noto Serif Display Bold"/>
              <a:ea typeface="Noto Serif Display Bold"/>
              <a:cs typeface="Noto Serif Display Bold"/>
              <a:sym typeface="Noto Serif Display Bold"/>
            </a:endParaRPr>
          </a:p>
          <a:p>
            <a:pPr algn="ctr">
              <a:lnSpc>
                <a:spcPts val="7417"/>
              </a:lnSpc>
              <a:spcBef>
                <a:spcPct val="0"/>
              </a:spcBef>
            </a:pPr>
            <a:r>
              <a:rPr lang="en-US" sz="5298" b="1">
                <a:solidFill>
                  <a:srgbClr val="000000"/>
                </a:solidFill>
                <a:latin typeface="Noto Serif Display Bold"/>
                <a:ea typeface="Noto Serif Display Bold"/>
                <a:cs typeface="Noto Serif Display Bold"/>
                <a:sym typeface="Noto Serif Display Bold"/>
              </a:rPr>
              <a:t>a. Biểu hiện sự nóng giận và áp đặt quyền lực.</a:t>
            </a:r>
          </a:p>
          <a:p>
            <a:pPr algn="ctr">
              <a:lnSpc>
                <a:spcPts val="7417"/>
              </a:lnSpc>
              <a:spcBef>
                <a:spcPct val="0"/>
              </a:spcBef>
            </a:pPr>
            <a:r>
              <a:rPr lang="en-US" sz="5298" b="1">
                <a:solidFill>
                  <a:srgbClr val="000000"/>
                </a:solidFill>
                <a:latin typeface="Noto Serif Display Bold"/>
                <a:ea typeface="Noto Serif Display Bold"/>
                <a:cs typeface="Noto Serif Display Bold"/>
                <a:sym typeface="Noto Serif Display Bold"/>
              </a:rPr>
              <a:t>b. Là cách thu hút sự chú ý của mọi người.</a:t>
            </a:r>
          </a:p>
          <a:p>
            <a:pPr algn="ctr">
              <a:lnSpc>
                <a:spcPts val="7417"/>
              </a:lnSpc>
              <a:spcBef>
                <a:spcPct val="0"/>
              </a:spcBef>
            </a:pPr>
            <a:r>
              <a:rPr lang="en-US" sz="5298" b="1">
                <a:solidFill>
                  <a:srgbClr val="000000"/>
                </a:solidFill>
                <a:latin typeface="Noto Serif Display Bold"/>
                <a:ea typeface="Noto Serif Display Bold"/>
                <a:cs typeface="Noto Serif Display Bold"/>
                <a:sym typeface="Noto Serif Display Bold"/>
              </a:rPr>
              <a:t>c. Thể hiện sự bất lực, không biết nói thế nào.</a:t>
            </a:r>
          </a:p>
          <a:p>
            <a:pPr algn="ctr">
              <a:lnSpc>
                <a:spcPts val="7417"/>
              </a:lnSpc>
              <a:spcBef>
                <a:spcPct val="0"/>
              </a:spcBef>
            </a:pPr>
            <a:r>
              <a:rPr lang="en-US" sz="5298" b="1">
                <a:solidFill>
                  <a:srgbClr val="000000"/>
                </a:solidFill>
                <a:latin typeface="Noto Serif Display Bold"/>
                <a:ea typeface="Noto Serif Display Bold"/>
                <a:cs typeface="Noto Serif Display Bold"/>
                <a:sym typeface="Noto Serif Display Bold"/>
              </a:rPr>
              <a:t>d. Là dấu hiệu của thói quen hằng ngày, không liên quan đến tâm lý.</a:t>
            </a:r>
          </a:p>
          <a:p>
            <a:pPr algn="ctr">
              <a:lnSpc>
                <a:spcPts val="7417"/>
              </a:lnSpc>
              <a:spcBef>
                <a:spcPct val="0"/>
              </a:spcBef>
            </a:pPr>
            <a:endParaRPr lang="en-US" sz="5298" b="1">
              <a:solidFill>
                <a:srgbClr val="000000"/>
              </a:solidFill>
              <a:latin typeface="Noto Serif Display Bold"/>
              <a:ea typeface="Noto Serif Display Bold"/>
              <a:cs typeface="Noto Serif Display Bold"/>
              <a:sym typeface="Noto Serif Display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2" name="TextBox 2"/>
          <p:cNvSpPr txBox="1"/>
          <p:nvPr/>
        </p:nvSpPr>
        <p:spPr>
          <a:xfrm>
            <a:off x="0" y="1496060"/>
            <a:ext cx="18288000" cy="7762240"/>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Noto Serif Display Bold"/>
                <a:ea typeface="Noto Serif Display Bold"/>
                <a:cs typeface="Noto Serif Display Bold"/>
                <a:sym typeface="Noto Serif Display Bold"/>
              </a:rPr>
              <a:t>3. Lời thoại của Mẹ phản ánh triết lý gì về sự trưởng thành?</a:t>
            </a:r>
          </a:p>
          <a:p>
            <a:pPr algn="ctr">
              <a:lnSpc>
                <a:spcPts val="6859"/>
              </a:lnSpc>
              <a:spcBef>
                <a:spcPct val="0"/>
              </a:spcBef>
            </a:pPr>
            <a:endParaRPr lang="en-US" sz="4899" b="1">
              <a:solidFill>
                <a:srgbClr val="000000"/>
              </a:solidFill>
              <a:latin typeface="Noto Serif Display Bold"/>
              <a:ea typeface="Noto Serif Display Bold"/>
              <a:cs typeface="Noto Serif Display Bold"/>
              <a:sym typeface="Noto Serif Display Bold"/>
            </a:endParaRPr>
          </a:p>
          <a:p>
            <a:pPr algn="ctr">
              <a:lnSpc>
                <a:spcPts val="6859"/>
              </a:lnSpc>
              <a:spcBef>
                <a:spcPct val="0"/>
              </a:spcBef>
            </a:pPr>
            <a:r>
              <a:rPr lang="en-US" sz="4899" b="1">
                <a:solidFill>
                  <a:srgbClr val="000000"/>
                </a:solidFill>
                <a:latin typeface="Noto Serif Display Bold"/>
                <a:ea typeface="Noto Serif Display Bold"/>
                <a:cs typeface="Noto Serif Display Bold"/>
                <a:sym typeface="Noto Serif Display Bold"/>
              </a:rPr>
              <a:t>a. Trưởng thành là học thật giỏi, có bằng cấp.</a:t>
            </a:r>
          </a:p>
          <a:p>
            <a:pPr algn="ctr">
              <a:lnSpc>
                <a:spcPts val="6859"/>
              </a:lnSpc>
              <a:spcBef>
                <a:spcPct val="0"/>
              </a:spcBef>
            </a:pPr>
            <a:r>
              <a:rPr lang="en-US" sz="4899" b="1">
                <a:solidFill>
                  <a:srgbClr val="000000"/>
                </a:solidFill>
                <a:latin typeface="Noto Serif Display Bold"/>
                <a:ea typeface="Noto Serif Display Bold"/>
                <a:cs typeface="Noto Serif Display Bold"/>
                <a:sym typeface="Noto Serif Display Bold"/>
              </a:rPr>
              <a:t>b. Trưởng thành là biết dung hòa giữa học tập và trải nghiệm.</a:t>
            </a:r>
          </a:p>
          <a:p>
            <a:pPr algn="ctr">
              <a:lnSpc>
                <a:spcPts val="6859"/>
              </a:lnSpc>
              <a:spcBef>
                <a:spcPct val="0"/>
              </a:spcBef>
            </a:pPr>
            <a:r>
              <a:rPr lang="en-US" sz="4899" b="1">
                <a:solidFill>
                  <a:srgbClr val="000000"/>
                </a:solidFill>
                <a:latin typeface="Noto Serif Display Bold"/>
                <a:ea typeface="Noto Serif Display Bold"/>
                <a:cs typeface="Noto Serif Display Bold"/>
                <a:sym typeface="Noto Serif Display Bold"/>
              </a:rPr>
              <a:t>c. Trưởng thành là luôn nghe lời cha mẹ.</a:t>
            </a:r>
          </a:p>
          <a:p>
            <a:pPr algn="ctr">
              <a:lnSpc>
                <a:spcPts val="6859"/>
              </a:lnSpc>
              <a:spcBef>
                <a:spcPct val="0"/>
              </a:spcBef>
            </a:pPr>
            <a:r>
              <a:rPr lang="en-US" sz="4899" b="1">
                <a:solidFill>
                  <a:srgbClr val="000000"/>
                </a:solidFill>
                <a:latin typeface="Noto Serif Display Bold"/>
                <a:ea typeface="Noto Serif Display Bold"/>
                <a:cs typeface="Noto Serif Display Bold"/>
                <a:sym typeface="Noto Serif Display Bold"/>
              </a:rPr>
              <a:t>d. Trưởng thành là tách khỏi gia đình để sống độc lập.</a:t>
            </a:r>
          </a:p>
          <a:p>
            <a:pPr algn="ctr">
              <a:lnSpc>
                <a:spcPts val="6859"/>
              </a:lnSpc>
              <a:spcBef>
                <a:spcPct val="0"/>
              </a:spcBef>
            </a:pPr>
            <a:endParaRPr lang="en-US" sz="4899" b="1">
              <a:solidFill>
                <a:srgbClr val="000000"/>
              </a:solidFill>
              <a:latin typeface="Noto Serif Display Bold"/>
              <a:ea typeface="Noto Serif Display Bold"/>
              <a:cs typeface="Noto Serif Display Bold"/>
              <a:sym typeface="Noto Serif Display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2" name="TextBox 2"/>
          <p:cNvSpPr txBox="1"/>
          <p:nvPr/>
        </p:nvSpPr>
        <p:spPr>
          <a:xfrm>
            <a:off x="0" y="263217"/>
            <a:ext cx="18288000" cy="9646266"/>
          </a:xfrm>
          <a:prstGeom prst="rect">
            <a:avLst/>
          </a:prstGeom>
        </p:spPr>
        <p:txBody>
          <a:bodyPr lIns="0" tIns="0" rIns="0" bIns="0" rtlCol="0" anchor="t">
            <a:spAutoFit/>
          </a:bodyPr>
          <a:lstStyle/>
          <a:p>
            <a:pPr algn="ctr">
              <a:lnSpc>
                <a:spcPts val="8541"/>
              </a:lnSpc>
              <a:spcBef>
                <a:spcPct val="0"/>
              </a:spcBef>
            </a:pPr>
            <a:r>
              <a:rPr lang="en-US" sz="6100" b="1">
                <a:solidFill>
                  <a:srgbClr val="000000"/>
                </a:solidFill>
                <a:latin typeface="Noto Serif Display Bold"/>
                <a:ea typeface="Noto Serif Display Bold"/>
                <a:cs typeface="Noto Serif Display Bold"/>
                <a:sym typeface="Noto Serif Display Bold"/>
              </a:rPr>
              <a:t>4. Vì sao Em lại đồng tình với Anh trong cảnh 1?</a:t>
            </a:r>
          </a:p>
          <a:p>
            <a:pPr algn="ctr">
              <a:lnSpc>
                <a:spcPts val="8541"/>
              </a:lnSpc>
              <a:spcBef>
                <a:spcPct val="0"/>
              </a:spcBef>
            </a:pPr>
            <a:endParaRPr lang="en-US" sz="6100" b="1">
              <a:solidFill>
                <a:srgbClr val="000000"/>
              </a:solidFill>
              <a:latin typeface="Noto Serif Display Bold"/>
              <a:ea typeface="Noto Serif Display Bold"/>
              <a:cs typeface="Noto Serif Display Bold"/>
              <a:sym typeface="Noto Serif Display Bold"/>
            </a:endParaRPr>
          </a:p>
          <a:p>
            <a:pPr algn="ctr">
              <a:lnSpc>
                <a:spcPts val="8541"/>
              </a:lnSpc>
              <a:spcBef>
                <a:spcPct val="0"/>
              </a:spcBef>
            </a:pPr>
            <a:r>
              <a:rPr lang="en-US" sz="6100" b="1">
                <a:solidFill>
                  <a:srgbClr val="000000"/>
                </a:solidFill>
                <a:latin typeface="Noto Serif Display Bold"/>
                <a:ea typeface="Noto Serif Display Bold"/>
                <a:cs typeface="Noto Serif Display Bold"/>
                <a:sym typeface="Noto Serif Display Bold"/>
              </a:rPr>
              <a:t>a. Vì Em lười học nên thấy lý do của Anh hợp lý.</a:t>
            </a:r>
          </a:p>
          <a:p>
            <a:pPr algn="ctr">
              <a:lnSpc>
                <a:spcPts val="8541"/>
              </a:lnSpc>
              <a:spcBef>
                <a:spcPct val="0"/>
              </a:spcBef>
            </a:pPr>
            <a:r>
              <a:rPr lang="en-US" sz="6100" b="1">
                <a:solidFill>
                  <a:srgbClr val="000000"/>
                </a:solidFill>
                <a:latin typeface="Noto Serif Display Bold"/>
                <a:ea typeface="Noto Serif Display Bold"/>
                <a:cs typeface="Noto Serif Display Bold"/>
                <a:sym typeface="Noto Serif Display Bold"/>
              </a:rPr>
              <a:t>b. Vì Em ngây thơ, dễ bị ảnh hưởng bởi anh trai.</a:t>
            </a:r>
          </a:p>
          <a:p>
            <a:pPr algn="ctr">
              <a:lnSpc>
                <a:spcPts val="8541"/>
              </a:lnSpc>
              <a:spcBef>
                <a:spcPct val="0"/>
              </a:spcBef>
            </a:pPr>
            <a:r>
              <a:rPr lang="en-US" sz="6100" b="1">
                <a:solidFill>
                  <a:srgbClr val="000000"/>
                </a:solidFill>
                <a:latin typeface="Noto Serif Display Bold"/>
                <a:ea typeface="Noto Serif Display Bold"/>
                <a:cs typeface="Noto Serif Display Bold"/>
                <a:sym typeface="Noto Serif Display Bold"/>
              </a:rPr>
              <a:t>c. Vì Em cũng khao khát tự do, được lắng nghe.</a:t>
            </a:r>
          </a:p>
          <a:p>
            <a:pPr algn="ctr">
              <a:lnSpc>
                <a:spcPts val="8541"/>
              </a:lnSpc>
              <a:spcBef>
                <a:spcPct val="0"/>
              </a:spcBef>
            </a:pPr>
            <a:r>
              <a:rPr lang="en-US" sz="6100" b="1">
                <a:solidFill>
                  <a:srgbClr val="000000"/>
                </a:solidFill>
                <a:latin typeface="Noto Serif Display Bold"/>
                <a:ea typeface="Noto Serif Display Bold"/>
                <a:cs typeface="Noto Serif Display Bold"/>
                <a:sym typeface="Noto Serif Display Bold"/>
              </a:rPr>
              <a:t>d. Vì Em muốn chọc giận Bố.</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2" name="TextBox 2"/>
          <p:cNvSpPr txBox="1"/>
          <p:nvPr/>
        </p:nvSpPr>
        <p:spPr>
          <a:xfrm>
            <a:off x="-274288" y="1685033"/>
            <a:ext cx="18836577" cy="6821685"/>
          </a:xfrm>
          <a:prstGeom prst="rect">
            <a:avLst/>
          </a:prstGeom>
        </p:spPr>
        <p:txBody>
          <a:bodyPr lIns="0" tIns="0" rIns="0" bIns="0" rtlCol="0" anchor="t">
            <a:spAutoFit/>
          </a:bodyPr>
          <a:lstStyle/>
          <a:p>
            <a:pPr algn="ctr">
              <a:lnSpc>
                <a:spcPts val="7776"/>
              </a:lnSpc>
              <a:spcBef>
                <a:spcPct val="0"/>
              </a:spcBef>
            </a:pPr>
            <a:r>
              <a:rPr lang="en-US" sz="5554" b="1">
                <a:solidFill>
                  <a:srgbClr val="000000"/>
                </a:solidFill>
                <a:latin typeface="Noto Serif Display Bold"/>
                <a:ea typeface="Noto Serif Display Bold"/>
                <a:cs typeface="Noto Serif Display Bold"/>
                <a:sym typeface="Noto Serif Display Bold"/>
              </a:rPr>
              <a:t>5. Ý nghĩa của sự im lặng ở cuối cảnh 1 là gì?</a:t>
            </a:r>
          </a:p>
          <a:p>
            <a:pPr algn="ctr">
              <a:lnSpc>
                <a:spcPts val="7776"/>
              </a:lnSpc>
              <a:spcBef>
                <a:spcPct val="0"/>
              </a:spcBef>
            </a:pPr>
            <a:endParaRPr lang="en-US" sz="5554" b="1">
              <a:solidFill>
                <a:srgbClr val="000000"/>
              </a:solidFill>
              <a:latin typeface="Noto Serif Display Bold"/>
              <a:ea typeface="Noto Serif Display Bold"/>
              <a:cs typeface="Noto Serif Display Bold"/>
              <a:sym typeface="Noto Serif Display Bold"/>
            </a:endParaRPr>
          </a:p>
          <a:p>
            <a:pPr algn="ctr">
              <a:lnSpc>
                <a:spcPts val="7776"/>
              </a:lnSpc>
              <a:spcBef>
                <a:spcPct val="0"/>
              </a:spcBef>
            </a:pPr>
            <a:r>
              <a:rPr lang="en-US" sz="5554" b="1">
                <a:solidFill>
                  <a:srgbClr val="000000"/>
                </a:solidFill>
                <a:latin typeface="Noto Serif Display Bold"/>
                <a:ea typeface="Noto Serif Display Bold"/>
                <a:cs typeface="Noto Serif Display Bold"/>
                <a:sym typeface="Noto Serif Display Bold"/>
              </a:rPr>
              <a:t>a. Thể hiện sự kết thúc bữa ăn.</a:t>
            </a:r>
          </a:p>
          <a:p>
            <a:pPr algn="ctr">
              <a:lnSpc>
                <a:spcPts val="7776"/>
              </a:lnSpc>
              <a:spcBef>
                <a:spcPct val="0"/>
              </a:spcBef>
            </a:pPr>
            <a:r>
              <a:rPr lang="en-US" sz="5554" b="1">
                <a:solidFill>
                  <a:srgbClr val="000000"/>
                </a:solidFill>
                <a:latin typeface="Noto Serif Display Bold"/>
                <a:ea typeface="Noto Serif Display Bold"/>
                <a:cs typeface="Noto Serif Display Bold"/>
                <a:sym typeface="Noto Serif Display Bold"/>
              </a:rPr>
              <a:t>b. Là khoảng lặng để nhân vật suy ngẫm và khán giả cảm nhận căng thẳng.</a:t>
            </a:r>
          </a:p>
          <a:p>
            <a:pPr algn="ctr">
              <a:lnSpc>
                <a:spcPts val="7776"/>
              </a:lnSpc>
              <a:spcBef>
                <a:spcPct val="0"/>
              </a:spcBef>
            </a:pPr>
            <a:r>
              <a:rPr lang="en-US" sz="5554" b="1">
                <a:solidFill>
                  <a:srgbClr val="000000"/>
                </a:solidFill>
                <a:latin typeface="Noto Serif Display Bold"/>
                <a:ea typeface="Noto Serif Display Bold"/>
                <a:cs typeface="Noto Serif Display Bold"/>
                <a:sym typeface="Noto Serif Display Bold"/>
              </a:rPr>
              <a:t>c. Thể hiện sự đồng thuận của cả gia đình.</a:t>
            </a:r>
          </a:p>
          <a:p>
            <a:pPr algn="ctr">
              <a:lnSpc>
                <a:spcPts val="7776"/>
              </a:lnSpc>
              <a:spcBef>
                <a:spcPct val="0"/>
              </a:spcBef>
            </a:pPr>
            <a:r>
              <a:rPr lang="en-US" sz="5554" b="1">
                <a:solidFill>
                  <a:srgbClr val="000000"/>
                </a:solidFill>
                <a:latin typeface="Noto Serif Display Bold"/>
                <a:ea typeface="Noto Serif Display Bold"/>
                <a:cs typeface="Noto Serif Display Bold"/>
                <a:sym typeface="Noto Serif Display Bold"/>
              </a:rPr>
              <a:t>d. Chỉ đơn giản là ngừng lời thoại để chuyển cảnh.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40B10"/>
        </a:solidFill>
        <a:effectLst/>
      </p:bgPr>
    </p:bg>
    <p:spTree>
      <p:nvGrpSpPr>
        <p:cNvPr id="1" name=""/>
        <p:cNvGrpSpPr/>
        <p:nvPr/>
      </p:nvGrpSpPr>
      <p:grpSpPr>
        <a:xfrm>
          <a:off x="0" y="0"/>
          <a:ext cx="0" cy="0"/>
          <a:chOff x="0" y="0"/>
          <a:chExt cx="0" cy="0"/>
        </a:xfrm>
      </p:grpSpPr>
      <p:sp>
        <p:nvSpPr>
          <p:cNvPr id="2" name="Freeform 2"/>
          <p:cNvSpPr/>
          <p:nvPr/>
        </p:nvSpPr>
        <p:spPr>
          <a:xfrm>
            <a:off x="5903001" y="1645756"/>
            <a:ext cx="5602041" cy="4277923"/>
          </a:xfrm>
          <a:custGeom>
            <a:avLst/>
            <a:gdLst/>
            <a:ahLst/>
            <a:cxnLst/>
            <a:rect l="l" t="t" r="r" b="b"/>
            <a:pathLst>
              <a:path w="5602041" h="4277923">
                <a:moveTo>
                  <a:pt x="0" y="0"/>
                </a:moveTo>
                <a:lnTo>
                  <a:pt x="5602041" y="0"/>
                </a:lnTo>
                <a:lnTo>
                  <a:pt x="5602041" y="4277923"/>
                </a:lnTo>
                <a:lnTo>
                  <a:pt x="0" y="42779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706603" y="5543480"/>
            <a:ext cx="14874793" cy="3892691"/>
            <a:chOff x="0" y="0"/>
            <a:chExt cx="3917641" cy="1025235"/>
          </a:xfrm>
        </p:grpSpPr>
        <p:sp>
          <p:nvSpPr>
            <p:cNvPr id="4" name="Freeform 4"/>
            <p:cNvSpPr/>
            <p:nvPr/>
          </p:nvSpPr>
          <p:spPr>
            <a:xfrm>
              <a:off x="0" y="0"/>
              <a:ext cx="3917641" cy="1025235"/>
            </a:xfrm>
            <a:custGeom>
              <a:avLst/>
              <a:gdLst/>
              <a:ahLst/>
              <a:cxnLst/>
              <a:rect l="l" t="t" r="r" b="b"/>
              <a:pathLst>
                <a:path w="3917641" h="1025235">
                  <a:moveTo>
                    <a:pt x="0" y="0"/>
                  </a:moveTo>
                  <a:lnTo>
                    <a:pt x="3917641" y="0"/>
                  </a:lnTo>
                  <a:lnTo>
                    <a:pt x="3917641" y="1025235"/>
                  </a:lnTo>
                  <a:lnTo>
                    <a:pt x="0" y="1025235"/>
                  </a:lnTo>
                  <a:close/>
                </a:path>
              </a:pathLst>
            </a:custGeom>
            <a:solidFill>
              <a:srgbClr val="084D6E"/>
            </a:solidFill>
            <a:ln w="57150" cap="sq">
              <a:solidFill>
                <a:srgbClr val="193239"/>
              </a:solidFill>
              <a:prstDash val="solid"/>
              <a:miter/>
            </a:ln>
          </p:spPr>
          <p:txBody>
            <a:bodyPr/>
            <a:lstStyle/>
            <a:p>
              <a:endParaRPr lang="en-US"/>
            </a:p>
          </p:txBody>
        </p:sp>
        <p:sp>
          <p:nvSpPr>
            <p:cNvPr id="5" name="TextBox 5"/>
            <p:cNvSpPr txBox="1"/>
            <p:nvPr/>
          </p:nvSpPr>
          <p:spPr>
            <a:xfrm>
              <a:off x="0" y="-57150"/>
              <a:ext cx="3917641" cy="1082385"/>
            </a:xfrm>
            <a:prstGeom prst="rect">
              <a:avLst/>
            </a:prstGeom>
          </p:spPr>
          <p:txBody>
            <a:bodyPr lIns="50800" tIns="50800" rIns="50800" bIns="50800" rtlCol="0" anchor="ctr"/>
            <a:lstStyle/>
            <a:p>
              <a:pPr algn="ctr">
                <a:lnSpc>
                  <a:spcPts val="3220"/>
                </a:lnSpc>
              </a:pPr>
              <a:endParaRPr/>
            </a:p>
          </p:txBody>
        </p:sp>
      </p:grpSp>
      <p:sp>
        <p:nvSpPr>
          <p:cNvPr id="6" name="Freeform 6"/>
          <p:cNvSpPr/>
          <p:nvPr/>
        </p:nvSpPr>
        <p:spPr>
          <a:xfrm flipH="1">
            <a:off x="10408682" y="0"/>
            <a:ext cx="6128065" cy="11086960"/>
          </a:xfrm>
          <a:custGeom>
            <a:avLst/>
            <a:gdLst/>
            <a:ahLst/>
            <a:cxnLst/>
            <a:rect l="l" t="t" r="r" b="b"/>
            <a:pathLst>
              <a:path w="6128065" h="11086960">
                <a:moveTo>
                  <a:pt x="6128065" y="0"/>
                </a:moveTo>
                <a:lnTo>
                  <a:pt x="0" y="0"/>
                </a:lnTo>
                <a:lnTo>
                  <a:pt x="0" y="11086960"/>
                </a:lnTo>
                <a:lnTo>
                  <a:pt x="6128065" y="11086960"/>
                </a:lnTo>
                <a:lnTo>
                  <a:pt x="6128065" y="0"/>
                </a:lnTo>
                <a:close/>
              </a:path>
            </a:pathLst>
          </a:custGeom>
          <a:blipFill>
            <a:blip r:embed="rId4"/>
            <a:stretch>
              <a:fillRect/>
            </a:stretch>
          </a:blipFill>
        </p:spPr>
        <p:txBody>
          <a:bodyPr/>
          <a:lstStyle/>
          <a:p>
            <a:endParaRPr lang="en-US"/>
          </a:p>
        </p:txBody>
      </p:sp>
      <p:sp>
        <p:nvSpPr>
          <p:cNvPr id="7" name="Freeform 7"/>
          <p:cNvSpPr/>
          <p:nvPr/>
        </p:nvSpPr>
        <p:spPr>
          <a:xfrm>
            <a:off x="627414" y="0"/>
            <a:ext cx="6128065" cy="11086960"/>
          </a:xfrm>
          <a:custGeom>
            <a:avLst/>
            <a:gdLst/>
            <a:ahLst/>
            <a:cxnLst/>
            <a:rect l="l" t="t" r="r" b="b"/>
            <a:pathLst>
              <a:path w="6128065" h="11086960">
                <a:moveTo>
                  <a:pt x="0" y="0"/>
                </a:moveTo>
                <a:lnTo>
                  <a:pt x="6128065" y="0"/>
                </a:lnTo>
                <a:lnTo>
                  <a:pt x="6128065" y="11086960"/>
                </a:lnTo>
                <a:lnTo>
                  <a:pt x="0" y="11086960"/>
                </a:lnTo>
                <a:lnTo>
                  <a:pt x="0" y="0"/>
                </a:lnTo>
                <a:close/>
              </a:path>
            </a:pathLst>
          </a:custGeom>
          <a:blipFill>
            <a:blip r:embed="rId4"/>
            <a:stretch>
              <a:fillRect/>
            </a:stretch>
          </a:blipFill>
        </p:spPr>
        <p:txBody>
          <a:bodyPr/>
          <a:lstStyle/>
          <a:p>
            <a:endParaRPr lang="en-US"/>
          </a:p>
        </p:txBody>
      </p:sp>
      <p:sp>
        <p:nvSpPr>
          <p:cNvPr id="8" name="Freeform 8"/>
          <p:cNvSpPr/>
          <p:nvPr/>
        </p:nvSpPr>
        <p:spPr>
          <a:xfrm>
            <a:off x="0" y="0"/>
            <a:ext cx="3848278" cy="10287000"/>
          </a:xfrm>
          <a:custGeom>
            <a:avLst/>
            <a:gdLst/>
            <a:ahLst/>
            <a:cxnLst/>
            <a:rect l="l" t="t" r="r" b="b"/>
            <a:pathLst>
              <a:path w="3848278" h="10287000">
                <a:moveTo>
                  <a:pt x="0" y="0"/>
                </a:moveTo>
                <a:lnTo>
                  <a:pt x="3848278" y="0"/>
                </a:lnTo>
                <a:lnTo>
                  <a:pt x="3848278"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r="-167314"/>
            </a:stretch>
          </a:blipFill>
        </p:spPr>
        <p:txBody>
          <a:bodyPr/>
          <a:lstStyle/>
          <a:p>
            <a:endParaRPr lang="en-US"/>
          </a:p>
        </p:txBody>
      </p:sp>
      <p:sp>
        <p:nvSpPr>
          <p:cNvPr id="9" name="Freeform 9"/>
          <p:cNvSpPr/>
          <p:nvPr/>
        </p:nvSpPr>
        <p:spPr>
          <a:xfrm flipH="1">
            <a:off x="14439722" y="0"/>
            <a:ext cx="3848278" cy="10287000"/>
          </a:xfrm>
          <a:custGeom>
            <a:avLst/>
            <a:gdLst/>
            <a:ahLst/>
            <a:cxnLst/>
            <a:rect l="l" t="t" r="r" b="b"/>
            <a:pathLst>
              <a:path w="3848278" h="10287000">
                <a:moveTo>
                  <a:pt x="3848278" y="0"/>
                </a:moveTo>
                <a:lnTo>
                  <a:pt x="0" y="0"/>
                </a:lnTo>
                <a:lnTo>
                  <a:pt x="0" y="10287000"/>
                </a:lnTo>
                <a:lnTo>
                  <a:pt x="3848278" y="10287000"/>
                </a:lnTo>
                <a:lnTo>
                  <a:pt x="3848278" y="0"/>
                </a:lnTo>
                <a:close/>
              </a:path>
            </a:pathLst>
          </a:custGeom>
          <a:blipFill>
            <a:blip r:embed="rId5">
              <a:extLst>
                <a:ext uri="{96DAC541-7B7A-43D3-8B79-37D633B846F1}">
                  <asvg:svgBlip xmlns:asvg="http://schemas.microsoft.com/office/drawing/2016/SVG/main" r:embed="rId6"/>
                </a:ext>
              </a:extLst>
            </a:blip>
            <a:stretch>
              <a:fillRect r="-167314"/>
            </a:stretch>
          </a:blipFill>
        </p:spPr>
        <p:txBody>
          <a:bodyPr/>
          <a:lstStyle/>
          <a:p>
            <a:endParaRPr lang="en-US"/>
          </a:p>
        </p:txBody>
      </p:sp>
      <p:sp>
        <p:nvSpPr>
          <p:cNvPr id="10" name="Freeform 10"/>
          <p:cNvSpPr/>
          <p:nvPr/>
        </p:nvSpPr>
        <p:spPr>
          <a:xfrm>
            <a:off x="3848278" y="0"/>
            <a:ext cx="4145451" cy="1583940"/>
          </a:xfrm>
          <a:custGeom>
            <a:avLst/>
            <a:gdLst/>
            <a:ahLst/>
            <a:cxnLst/>
            <a:rect l="l" t="t" r="r" b="b"/>
            <a:pathLst>
              <a:path w="4145451" h="1583940">
                <a:moveTo>
                  <a:pt x="0" y="0"/>
                </a:moveTo>
                <a:lnTo>
                  <a:pt x="4145451" y="0"/>
                </a:lnTo>
                <a:lnTo>
                  <a:pt x="4145451" y="1583940"/>
                </a:lnTo>
                <a:lnTo>
                  <a:pt x="0" y="1583940"/>
                </a:lnTo>
                <a:lnTo>
                  <a:pt x="0" y="0"/>
                </a:lnTo>
                <a:close/>
              </a:path>
            </a:pathLst>
          </a:custGeom>
          <a:blipFill>
            <a:blip r:embed="rId5">
              <a:extLst>
                <a:ext uri="{96DAC541-7B7A-43D3-8B79-37D633B846F1}">
                  <asvg:svgBlip xmlns:asvg="http://schemas.microsoft.com/office/drawing/2016/SVG/main" r:embed="rId6"/>
                </a:ext>
              </a:extLst>
            </a:blip>
            <a:stretch>
              <a:fillRect l="-70548" r="-77636" b="-549544"/>
            </a:stretch>
          </a:blipFill>
        </p:spPr>
        <p:txBody>
          <a:bodyPr/>
          <a:lstStyle/>
          <a:p>
            <a:endParaRPr lang="en-US"/>
          </a:p>
        </p:txBody>
      </p:sp>
      <p:sp>
        <p:nvSpPr>
          <p:cNvPr id="11" name="Freeform 11"/>
          <p:cNvSpPr/>
          <p:nvPr/>
        </p:nvSpPr>
        <p:spPr>
          <a:xfrm>
            <a:off x="11063137" y="0"/>
            <a:ext cx="4145451" cy="1583940"/>
          </a:xfrm>
          <a:custGeom>
            <a:avLst/>
            <a:gdLst/>
            <a:ahLst/>
            <a:cxnLst/>
            <a:rect l="l" t="t" r="r" b="b"/>
            <a:pathLst>
              <a:path w="4145451" h="1583940">
                <a:moveTo>
                  <a:pt x="0" y="0"/>
                </a:moveTo>
                <a:lnTo>
                  <a:pt x="4145452" y="0"/>
                </a:lnTo>
                <a:lnTo>
                  <a:pt x="4145452" y="1583940"/>
                </a:lnTo>
                <a:lnTo>
                  <a:pt x="0" y="1583940"/>
                </a:lnTo>
                <a:lnTo>
                  <a:pt x="0" y="0"/>
                </a:lnTo>
                <a:close/>
              </a:path>
            </a:pathLst>
          </a:custGeom>
          <a:blipFill>
            <a:blip r:embed="rId5">
              <a:extLst>
                <a:ext uri="{96DAC541-7B7A-43D3-8B79-37D633B846F1}">
                  <asvg:svgBlip xmlns:asvg="http://schemas.microsoft.com/office/drawing/2016/SVG/main" r:embed="rId6"/>
                </a:ext>
              </a:extLst>
            </a:blip>
            <a:stretch>
              <a:fillRect l="-70548" r="-77636" b="-549544"/>
            </a:stretch>
          </a:blipFill>
        </p:spPr>
        <p:txBody>
          <a:bodyPr/>
          <a:lstStyle/>
          <a:p>
            <a:endParaRPr lang="en-US"/>
          </a:p>
        </p:txBody>
      </p:sp>
      <p:sp>
        <p:nvSpPr>
          <p:cNvPr id="12" name="Freeform 12"/>
          <p:cNvSpPr/>
          <p:nvPr/>
        </p:nvSpPr>
        <p:spPr>
          <a:xfrm>
            <a:off x="7984204" y="0"/>
            <a:ext cx="3601788" cy="1583940"/>
          </a:xfrm>
          <a:custGeom>
            <a:avLst/>
            <a:gdLst/>
            <a:ahLst/>
            <a:cxnLst/>
            <a:rect l="l" t="t" r="r" b="b"/>
            <a:pathLst>
              <a:path w="3601788" h="1583940">
                <a:moveTo>
                  <a:pt x="0" y="0"/>
                </a:moveTo>
                <a:lnTo>
                  <a:pt x="3601788" y="0"/>
                </a:lnTo>
                <a:lnTo>
                  <a:pt x="3601788" y="1583940"/>
                </a:lnTo>
                <a:lnTo>
                  <a:pt x="0" y="1583940"/>
                </a:lnTo>
                <a:lnTo>
                  <a:pt x="0" y="0"/>
                </a:lnTo>
                <a:close/>
              </a:path>
            </a:pathLst>
          </a:custGeom>
          <a:blipFill>
            <a:blip r:embed="rId5">
              <a:extLst>
                <a:ext uri="{96DAC541-7B7A-43D3-8B79-37D633B846F1}">
                  <asvg:svgBlip xmlns:asvg="http://schemas.microsoft.com/office/drawing/2016/SVG/main" r:embed="rId6"/>
                </a:ext>
              </a:extLst>
            </a:blip>
            <a:stretch>
              <a:fillRect l="-81197" r="-104449" b="-549544"/>
            </a:stretch>
          </a:blipFill>
        </p:spPr>
        <p:txBody>
          <a:bodyPr/>
          <a:lstStyle/>
          <a:p>
            <a:endParaRPr lang="en-US"/>
          </a:p>
        </p:txBody>
      </p:sp>
      <p:sp>
        <p:nvSpPr>
          <p:cNvPr id="13" name="Freeform 13"/>
          <p:cNvSpPr/>
          <p:nvPr/>
        </p:nvSpPr>
        <p:spPr>
          <a:xfrm>
            <a:off x="12178562" y="6077051"/>
            <a:ext cx="3130445" cy="2402290"/>
          </a:xfrm>
          <a:custGeom>
            <a:avLst/>
            <a:gdLst/>
            <a:ahLst/>
            <a:cxnLst/>
            <a:rect l="l" t="t" r="r" b="b"/>
            <a:pathLst>
              <a:path w="3130445" h="2402290">
                <a:moveTo>
                  <a:pt x="0" y="0"/>
                </a:moveTo>
                <a:lnTo>
                  <a:pt x="3130445" y="0"/>
                </a:lnTo>
                <a:lnTo>
                  <a:pt x="3130445" y="2402290"/>
                </a:lnTo>
                <a:lnTo>
                  <a:pt x="0" y="24022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AutoShape 14"/>
          <p:cNvSpPr/>
          <p:nvPr/>
        </p:nvSpPr>
        <p:spPr>
          <a:xfrm>
            <a:off x="2475670" y="5792788"/>
            <a:ext cx="13428980" cy="0"/>
          </a:xfrm>
          <a:prstGeom prst="line">
            <a:avLst/>
          </a:prstGeom>
          <a:ln w="142875" cap="flat">
            <a:solidFill>
              <a:srgbClr val="FFFFFF"/>
            </a:solidFill>
            <a:prstDash val="sysDot"/>
            <a:headEnd type="none" w="sm" len="sm"/>
            <a:tailEnd type="none" w="sm" len="sm"/>
          </a:ln>
        </p:spPr>
        <p:txBody>
          <a:bodyPr/>
          <a:lstStyle/>
          <a:p>
            <a:endParaRPr lang="en-US"/>
          </a:p>
        </p:txBody>
      </p:sp>
      <p:sp>
        <p:nvSpPr>
          <p:cNvPr id="15" name="AutoShape 15"/>
          <p:cNvSpPr/>
          <p:nvPr/>
        </p:nvSpPr>
        <p:spPr>
          <a:xfrm>
            <a:off x="1952427" y="6198066"/>
            <a:ext cx="0" cy="2653762"/>
          </a:xfrm>
          <a:prstGeom prst="line">
            <a:avLst/>
          </a:prstGeom>
          <a:ln w="142875" cap="flat">
            <a:solidFill>
              <a:srgbClr val="FFFFFF"/>
            </a:solidFill>
            <a:prstDash val="sysDot"/>
            <a:headEnd type="none" w="sm" len="sm"/>
            <a:tailEnd type="none" w="sm" len="sm"/>
          </a:ln>
        </p:spPr>
        <p:txBody>
          <a:bodyPr/>
          <a:lstStyle/>
          <a:p>
            <a:endParaRPr lang="en-US"/>
          </a:p>
        </p:txBody>
      </p:sp>
      <p:sp>
        <p:nvSpPr>
          <p:cNvPr id="16" name="AutoShape 16"/>
          <p:cNvSpPr/>
          <p:nvPr/>
        </p:nvSpPr>
        <p:spPr>
          <a:xfrm>
            <a:off x="16292424" y="6198066"/>
            <a:ext cx="0" cy="2653762"/>
          </a:xfrm>
          <a:prstGeom prst="line">
            <a:avLst/>
          </a:prstGeom>
          <a:ln w="142875" cap="flat">
            <a:solidFill>
              <a:srgbClr val="FFFFFF"/>
            </a:solidFill>
            <a:prstDash val="sysDot"/>
            <a:headEnd type="none" w="sm" len="sm"/>
            <a:tailEnd type="none" w="sm" len="sm"/>
          </a:ln>
        </p:spPr>
        <p:txBody>
          <a:bodyPr/>
          <a:lstStyle/>
          <a:p>
            <a:endParaRPr lang="en-US"/>
          </a:p>
        </p:txBody>
      </p:sp>
      <p:sp>
        <p:nvSpPr>
          <p:cNvPr id="17" name="AutoShape 17"/>
          <p:cNvSpPr/>
          <p:nvPr/>
        </p:nvSpPr>
        <p:spPr>
          <a:xfrm>
            <a:off x="1895564" y="9189123"/>
            <a:ext cx="14320946" cy="0"/>
          </a:xfrm>
          <a:prstGeom prst="line">
            <a:avLst/>
          </a:prstGeom>
          <a:ln w="142875" cap="flat">
            <a:solidFill>
              <a:srgbClr val="FFFFFF"/>
            </a:solidFill>
            <a:prstDash val="sysDot"/>
            <a:headEnd type="none" w="sm" len="sm"/>
            <a:tailEnd type="none" w="sm" len="sm"/>
          </a:ln>
        </p:spPr>
        <p:txBody>
          <a:bodyPr/>
          <a:lstStyle/>
          <a:p>
            <a:endParaRPr lang="en-US"/>
          </a:p>
        </p:txBody>
      </p:sp>
      <p:sp>
        <p:nvSpPr>
          <p:cNvPr id="18" name="TextBox 18"/>
          <p:cNvSpPr txBox="1"/>
          <p:nvPr/>
        </p:nvSpPr>
        <p:spPr>
          <a:xfrm>
            <a:off x="2475670" y="6740210"/>
            <a:ext cx="9796988" cy="1289680"/>
          </a:xfrm>
          <a:prstGeom prst="rect">
            <a:avLst/>
          </a:prstGeom>
        </p:spPr>
        <p:txBody>
          <a:bodyPr lIns="0" tIns="0" rIns="0" bIns="0" rtlCol="0" anchor="t">
            <a:spAutoFit/>
          </a:bodyPr>
          <a:lstStyle/>
          <a:p>
            <a:pPr algn="l">
              <a:lnSpc>
                <a:spcPts val="8503"/>
              </a:lnSpc>
            </a:pPr>
            <a:r>
              <a:rPr lang="en-US" sz="7146" b="1">
                <a:solidFill>
                  <a:srgbClr val="FFFFFF"/>
                </a:solidFill>
                <a:latin typeface="Agrandir Bold"/>
                <a:ea typeface="Agrandir Bold"/>
                <a:cs typeface="Agrandir Bold"/>
                <a:sym typeface="Agrandir Bold"/>
              </a:rPr>
              <a:t>Người ấy là aiii?????</a:t>
            </a:r>
          </a:p>
        </p:txBody>
      </p:sp>
      <p:sp>
        <p:nvSpPr>
          <p:cNvPr id="19" name="Freeform 19"/>
          <p:cNvSpPr/>
          <p:nvPr/>
        </p:nvSpPr>
        <p:spPr>
          <a:xfrm>
            <a:off x="1345327" y="3243034"/>
            <a:ext cx="722553" cy="722553"/>
          </a:xfrm>
          <a:custGeom>
            <a:avLst/>
            <a:gdLst/>
            <a:ahLst/>
            <a:cxnLst/>
            <a:rect l="l" t="t" r="r" b="b"/>
            <a:pathLst>
              <a:path w="722553" h="722553">
                <a:moveTo>
                  <a:pt x="0" y="0"/>
                </a:moveTo>
                <a:lnTo>
                  <a:pt x="722553" y="0"/>
                </a:lnTo>
                <a:lnTo>
                  <a:pt x="722553" y="722553"/>
                </a:lnTo>
                <a:lnTo>
                  <a:pt x="0" y="7225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p:cNvSpPr/>
          <p:nvPr/>
        </p:nvSpPr>
        <p:spPr>
          <a:xfrm>
            <a:off x="16536747" y="2258702"/>
            <a:ext cx="722553" cy="722553"/>
          </a:xfrm>
          <a:custGeom>
            <a:avLst/>
            <a:gdLst/>
            <a:ahLst/>
            <a:cxnLst/>
            <a:rect l="l" t="t" r="r" b="b"/>
            <a:pathLst>
              <a:path w="722553" h="722553">
                <a:moveTo>
                  <a:pt x="0" y="0"/>
                </a:moveTo>
                <a:lnTo>
                  <a:pt x="722553" y="0"/>
                </a:lnTo>
                <a:lnTo>
                  <a:pt x="722553" y="722553"/>
                </a:lnTo>
                <a:lnTo>
                  <a:pt x="0" y="7225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a:off x="16898023" y="8565066"/>
            <a:ext cx="1232381" cy="1232381"/>
          </a:xfrm>
          <a:custGeom>
            <a:avLst/>
            <a:gdLst/>
            <a:ahLst/>
            <a:cxnLst/>
            <a:rect l="l" t="t" r="r" b="b"/>
            <a:pathLst>
              <a:path w="1232381" h="1232381">
                <a:moveTo>
                  <a:pt x="0" y="0"/>
                </a:moveTo>
                <a:lnTo>
                  <a:pt x="1232381" y="0"/>
                </a:lnTo>
                <a:lnTo>
                  <a:pt x="1232381" y="1232381"/>
                </a:lnTo>
                <a:lnTo>
                  <a:pt x="0" y="12323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3562442" y="4101812"/>
            <a:ext cx="872521" cy="595607"/>
          </a:xfrm>
          <a:custGeom>
            <a:avLst/>
            <a:gdLst/>
            <a:ahLst/>
            <a:cxnLst/>
            <a:rect l="l" t="t" r="r" b="b"/>
            <a:pathLst>
              <a:path w="872521" h="595607">
                <a:moveTo>
                  <a:pt x="0" y="0"/>
                </a:moveTo>
                <a:lnTo>
                  <a:pt x="872521" y="0"/>
                </a:lnTo>
                <a:lnTo>
                  <a:pt x="872521" y="595607"/>
                </a:lnTo>
                <a:lnTo>
                  <a:pt x="0" y="595607"/>
                </a:lnTo>
                <a:lnTo>
                  <a:pt x="0" y="0"/>
                </a:lnTo>
                <a:close/>
              </a:path>
            </a:pathLst>
          </a:custGeom>
          <a:blipFill>
            <a:blip r:embed="rId11">
              <a:extLst>
                <a:ext uri="{96DAC541-7B7A-43D3-8B79-37D633B846F1}">
                  <asvg:svgBlip xmlns:asvg="http://schemas.microsoft.com/office/drawing/2016/SVG/main" r:embed="rId12"/>
                </a:ext>
              </a:extLst>
            </a:blip>
            <a:stretch>
              <a:fillRect t="-128269" r="-184726"/>
            </a:stretch>
          </a:blipFill>
        </p:spPr>
        <p:txBody>
          <a:bodyPr/>
          <a:lstStyle/>
          <a:p>
            <a:endParaRPr lang="en-US"/>
          </a:p>
        </p:txBody>
      </p:sp>
      <p:sp>
        <p:nvSpPr>
          <p:cNvPr id="23" name="Freeform 23"/>
          <p:cNvSpPr/>
          <p:nvPr/>
        </p:nvSpPr>
        <p:spPr>
          <a:xfrm>
            <a:off x="4562181" y="2385649"/>
            <a:ext cx="872521" cy="595607"/>
          </a:xfrm>
          <a:custGeom>
            <a:avLst/>
            <a:gdLst/>
            <a:ahLst/>
            <a:cxnLst/>
            <a:rect l="l" t="t" r="r" b="b"/>
            <a:pathLst>
              <a:path w="872521" h="595607">
                <a:moveTo>
                  <a:pt x="0" y="0"/>
                </a:moveTo>
                <a:lnTo>
                  <a:pt x="872521" y="0"/>
                </a:lnTo>
                <a:lnTo>
                  <a:pt x="872521" y="595606"/>
                </a:lnTo>
                <a:lnTo>
                  <a:pt x="0" y="595606"/>
                </a:lnTo>
                <a:lnTo>
                  <a:pt x="0" y="0"/>
                </a:lnTo>
                <a:close/>
              </a:path>
            </a:pathLst>
          </a:custGeom>
          <a:blipFill>
            <a:blip r:embed="rId11">
              <a:extLst>
                <a:ext uri="{96DAC541-7B7A-43D3-8B79-37D633B846F1}">
                  <asvg:svgBlip xmlns:asvg="http://schemas.microsoft.com/office/drawing/2016/SVG/main" r:embed="rId12"/>
                </a:ext>
              </a:extLst>
            </a:blip>
            <a:stretch>
              <a:fillRect t="-128269" r="-184726"/>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2" name="TextBox 2"/>
          <p:cNvSpPr txBox="1"/>
          <p:nvPr/>
        </p:nvSpPr>
        <p:spPr>
          <a:xfrm>
            <a:off x="2713180" y="3899619"/>
            <a:ext cx="12709545" cy="2203026"/>
          </a:xfrm>
          <a:prstGeom prst="rect">
            <a:avLst/>
          </a:prstGeom>
        </p:spPr>
        <p:txBody>
          <a:bodyPr lIns="0" tIns="0" rIns="0" bIns="0" rtlCol="0" anchor="t">
            <a:spAutoFit/>
          </a:bodyPr>
          <a:lstStyle/>
          <a:p>
            <a:pPr algn="ctr">
              <a:lnSpc>
                <a:spcPts val="18197"/>
              </a:lnSpc>
              <a:spcBef>
                <a:spcPct val="0"/>
              </a:spcBef>
            </a:pPr>
            <a:r>
              <a:rPr lang="en-US" sz="12998">
                <a:solidFill>
                  <a:srgbClr val="000000"/>
                </a:solidFill>
                <a:latin typeface="Dancing Script"/>
                <a:ea typeface="Dancing Script"/>
                <a:cs typeface="Dancing Script"/>
                <a:sym typeface="Dancing Script"/>
              </a:rPr>
              <a:t>là một nhà soạn nhạc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2" name="TextBox 2"/>
          <p:cNvSpPr txBox="1"/>
          <p:nvPr/>
        </p:nvSpPr>
        <p:spPr>
          <a:xfrm>
            <a:off x="-3974" y="3862200"/>
            <a:ext cx="18295949" cy="1281300"/>
          </a:xfrm>
          <a:prstGeom prst="rect">
            <a:avLst/>
          </a:prstGeom>
        </p:spPr>
        <p:txBody>
          <a:bodyPr lIns="0" tIns="0" rIns="0" bIns="0" rtlCol="0" anchor="t">
            <a:spAutoFit/>
          </a:bodyPr>
          <a:lstStyle/>
          <a:p>
            <a:pPr algn="ctr">
              <a:lnSpc>
                <a:spcPts val="10594"/>
              </a:lnSpc>
              <a:spcBef>
                <a:spcPct val="0"/>
              </a:spcBef>
            </a:pPr>
            <a:r>
              <a:rPr lang="en-US" sz="7567">
                <a:solidFill>
                  <a:srgbClr val="000000"/>
                </a:solidFill>
                <a:latin typeface="Dancing Script"/>
                <a:ea typeface="Dancing Script"/>
                <a:cs typeface="Dancing Script"/>
                <a:sym typeface="Dancing Script"/>
              </a:rPr>
              <a:t>sống và sáng tác chủ yếu ở Đức và Áo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2" name="TextBox 2"/>
          <p:cNvSpPr txBox="1"/>
          <p:nvPr/>
        </p:nvSpPr>
        <p:spPr>
          <a:xfrm>
            <a:off x="588873" y="4262261"/>
            <a:ext cx="17110254" cy="881239"/>
          </a:xfrm>
          <a:prstGeom prst="rect">
            <a:avLst/>
          </a:prstGeom>
        </p:spPr>
        <p:txBody>
          <a:bodyPr lIns="0" tIns="0" rIns="0" bIns="0" rtlCol="0" anchor="t">
            <a:spAutoFit/>
          </a:bodyPr>
          <a:lstStyle/>
          <a:p>
            <a:pPr algn="ctr">
              <a:lnSpc>
                <a:spcPts val="7225"/>
              </a:lnSpc>
              <a:spcBef>
                <a:spcPct val="0"/>
              </a:spcBef>
            </a:pPr>
            <a:r>
              <a:rPr lang="en-US" sz="5161">
                <a:solidFill>
                  <a:srgbClr val="000000"/>
                </a:solidFill>
                <a:latin typeface="Dancing Script"/>
                <a:ea typeface="Dancing Script"/>
                <a:cs typeface="Dancing Script"/>
                <a:sym typeface="Dancing Script"/>
              </a:rPr>
              <a:t>được xem là cây cầu nói giữa cổ điển và lãng mạn trong âm nhạc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2" name="TextBox 2"/>
          <p:cNvSpPr txBox="1"/>
          <p:nvPr/>
        </p:nvSpPr>
        <p:spPr>
          <a:xfrm>
            <a:off x="4641652" y="4491896"/>
            <a:ext cx="9004697" cy="1169858"/>
          </a:xfrm>
          <a:prstGeom prst="rect">
            <a:avLst/>
          </a:prstGeom>
        </p:spPr>
        <p:txBody>
          <a:bodyPr lIns="0" tIns="0" rIns="0" bIns="0" rtlCol="0" anchor="t">
            <a:spAutoFit/>
          </a:bodyPr>
          <a:lstStyle/>
          <a:p>
            <a:pPr algn="ctr">
              <a:lnSpc>
                <a:spcPts val="9544"/>
              </a:lnSpc>
              <a:spcBef>
                <a:spcPct val="0"/>
              </a:spcBef>
            </a:pPr>
            <a:r>
              <a:rPr lang="en-US" sz="6817">
                <a:solidFill>
                  <a:srgbClr val="000000"/>
                </a:solidFill>
                <a:latin typeface="Dancing Script"/>
                <a:ea typeface="Dancing Script"/>
                <a:cs typeface="Dancing Script"/>
                <a:sym typeface="Dancing Script"/>
              </a:rPr>
              <a:t>Symphony No. 9 "Ode to Joy"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2" name="TextBox 2"/>
          <p:cNvSpPr txBox="1"/>
          <p:nvPr/>
        </p:nvSpPr>
        <p:spPr>
          <a:xfrm>
            <a:off x="4530775" y="4491896"/>
            <a:ext cx="9226451" cy="1169858"/>
          </a:xfrm>
          <a:prstGeom prst="rect">
            <a:avLst/>
          </a:prstGeom>
        </p:spPr>
        <p:txBody>
          <a:bodyPr lIns="0" tIns="0" rIns="0" bIns="0" rtlCol="0" anchor="t">
            <a:spAutoFit/>
          </a:bodyPr>
          <a:lstStyle/>
          <a:p>
            <a:pPr algn="ctr">
              <a:lnSpc>
                <a:spcPts val="9544"/>
              </a:lnSpc>
              <a:spcBef>
                <a:spcPct val="0"/>
              </a:spcBef>
            </a:pPr>
            <a:r>
              <a:rPr lang="en-US" sz="6817">
                <a:solidFill>
                  <a:srgbClr val="000000"/>
                </a:solidFill>
                <a:latin typeface="Dancing Script"/>
                <a:ea typeface="Dancing Script"/>
                <a:cs typeface="Dancing Script"/>
                <a:sym typeface="Dancing Script"/>
              </a:rPr>
              <a:t>sinh năm 1770 tại Đức, Bonn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7992151"/>
            <a:ext cx="18288000" cy="2294849"/>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endParaRPr lang="en-US"/>
            </a:p>
          </p:txBody>
        </p:sp>
      </p:grpSp>
      <p:sp>
        <p:nvSpPr>
          <p:cNvPr id="4" name="Freeform 4"/>
          <p:cNvSpPr/>
          <p:nvPr/>
        </p:nvSpPr>
        <p:spPr>
          <a:xfrm>
            <a:off x="12796894" y="1733560"/>
            <a:ext cx="5032207" cy="7188868"/>
          </a:xfrm>
          <a:custGeom>
            <a:avLst/>
            <a:gdLst/>
            <a:ahLst/>
            <a:cxnLst/>
            <a:rect l="l" t="t" r="r" b="b"/>
            <a:pathLst>
              <a:path w="5032207" h="7188868">
                <a:moveTo>
                  <a:pt x="0" y="0"/>
                </a:moveTo>
                <a:lnTo>
                  <a:pt x="5032207" y="0"/>
                </a:lnTo>
                <a:lnTo>
                  <a:pt x="5032207" y="7188868"/>
                </a:lnTo>
                <a:lnTo>
                  <a:pt x="0" y="71888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0127655" y="5327994"/>
            <a:ext cx="5431328" cy="3930306"/>
          </a:xfrm>
          <a:custGeom>
            <a:avLst/>
            <a:gdLst/>
            <a:ahLst/>
            <a:cxnLst/>
            <a:rect l="l" t="t" r="r" b="b"/>
            <a:pathLst>
              <a:path w="5431328" h="3930306">
                <a:moveTo>
                  <a:pt x="0" y="0"/>
                </a:moveTo>
                <a:lnTo>
                  <a:pt x="5431328" y="0"/>
                </a:lnTo>
                <a:lnTo>
                  <a:pt x="5431328" y="3930306"/>
                </a:lnTo>
                <a:lnTo>
                  <a:pt x="0" y="3930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728995" y="4358166"/>
            <a:ext cx="4368188" cy="5200223"/>
          </a:xfrm>
          <a:custGeom>
            <a:avLst/>
            <a:gdLst/>
            <a:ahLst/>
            <a:cxnLst/>
            <a:rect l="l" t="t" r="r" b="b"/>
            <a:pathLst>
              <a:path w="4368188" h="5200223">
                <a:moveTo>
                  <a:pt x="0" y="0"/>
                </a:moveTo>
                <a:lnTo>
                  <a:pt x="4368187" y="0"/>
                </a:lnTo>
                <a:lnTo>
                  <a:pt x="4368187" y="5200223"/>
                </a:lnTo>
                <a:lnTo>
                  <a:pt x="0" y="5200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1160036" y="2818949"/>
            <a:ext cx="9835177" cy="860720"/>
          </a:xfrm>
          <a:prstGeom prst="rect">
            <a:avLst/>
          </a:prstGeom>
        </p:spPr>
        <p:txBody>
          <a:bodyPr lIns="0" tIns="0" rIns="0" bIns="0" rtlCol="0" anchor="t">
            <a:spAutoFit/>
          </a:bodyPr>
          <a:lstStyle/>
          <a:p>
            <a:pPr algn="ctr">
              <a:lnSpc>
                <a:spcPts val="6159"/>
              </a:lnSpc>
            </a:pPr>
            <a:r>
              <a:rPr lang="en-US" sz="7420">
                <a:solidFill>
                  <a:srgbClr val="D1B266"/>
                </a:solidFill>
                <a:latin typeface="Playpen Sans Extra-Light"/>
                <a:ea typeface="Playpen Sans Extra-Light"/>
                <a:cs typeface="Playpen Sans Extra-Light"/>
                <a:sym typeface="Playpen Sans Extra-Light"/>
              </a:rPr>
              <a:t>PHẦN GIỚI THIỆU</a:t>
            </a:r>
          </a:p>
        </p:txBody>
      </p:sp>
      <p:sp>
        <p:nvSpPr>
          <p:cNvPr id="11" name="Freeform 11"/>
          <p:cNvSpPr/>
          <p:nvPr/>
        </p:nvSpPr>
        <p:spPr>
          <a:xfrm>
            <a:off x="1359604" y="4358166"/>
            <a:ext cx="4718021" cy="5200223"/>
          </a:xfrm>
          <a:custGeom>
            <a:avLst/>
            <a:gdLst/>
            <a:ahLst/>
            <a:cxnLst/>
            <a:rect l="l" t="t" r="r" b="b"/>
            <a:pathLst>
              <a:path w="4718021" h="5200223">
                <a:moveTo>
                  <a:pt x="0" y="0"/>
                </a:moveTo>
                <a:lnTo>
                  <a:pt x="4718021" y="0"/>
                </a:lnTo>
                <a:lnTo>
                  <a:pt x="4718021" y="5200223"/>
                </a:lnTo>
                <a:lnTo>
                  <a:pt x="0" y="52002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2" name="TextBox 2"/>
          <p:cNvSpPr txBox="1"/>
          <p:nvPr/>
        </p:nvSpPr>
        <p:spPr>
          <a:xfrm>
            <a:off x="0" y="3887058"/>
            <a:ext cx="18288000" cy="2379533"/>
          </a:xfrm>
          <a:prstGeom prst="rect">
            <a:avLst/>
          </a:prstGeom>
        </p:spPr>
        <p:txBody>
          <a:bodyPr lIns="0" tIns="0" rIns="0" bIns="0" rtlCol="0" anchor="t">
            <a:spAutoFit/>
          </a:bodyPr>
          <a:lstStyle/>
          <a:p>
            <a:pPr algn="ctr">
              <a:lnSpc>
                <a:spcPts val="9544"/>
              </a:lnSpc>
              <a:spcBef>
                <a:spcPct val="0"/>
              </a:spcBef>
            </a:pPr>
            <a:r>
              <a:rPr lang="en-US" sz="6817">
                <a:solidFill>
                  <a:srgbClr val="000000"/>
                </a:solidFill>
                <a:latin typeface="Dancing Script"/>
                <a:ea typeface="Dancing Script"/>
                <a:cs typeface="Dancing Script"/>
                <a:sym typeface="Dancing Script"/>
              </a:rPr>
              <a:t>Từng là học trò của Joseph Haydn và sau đó trở thành đối thủ sáng tạo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2" name="TextBox 2"/>
          <p:cNvSpPr txBox="1"/>
          <p:nvPr/>
        </p:nvSpPr>
        <p:spPr>
          <a:xfrm>
            <a:off x="2798729" y="3994538"/>
            <a:ext cx="12690541" cy="1560614"/>
          </a:xfrm>
          <a:prstGeom prst="rect">
            <a:avLst/>
          </a:prstGeom>
        </p:spPr>
        <p:txBody>
          <a:bodyPr lIns="0" tIns="0" rIns="0" bIns="0" rtlCol="0" anchor="t">
            <a:spAutoFit/>
          </a:bodyPr>
          <a:lstStyle/>
          <a:p>
            <a:pPr algn="ctr">
              <a:lnSpc>
                <a:spcPts val="12792"/>
              </a:lnSpc>
              <a:spcBef>
                <a:spcPct val="0"/>
              </a:spcBef>
            </a:pPr>
            <a:r>
              <a:rPr lang="en-US" sz="9137">
                <a:solidFill>
                  <a:srgbClr val="000000"/>
                </a:solidFill>
                <a:latin typeface="Dancing Script"/>
                <a:ea typeface="Dancing Script"/>
                <a:cs typeface="Dancing Script"/>
                <a:sym typeface="Dancing Script"/>
              </a:rPr>
              <a:t>tác giả của tác phẩm Für Elise: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2" name="TextBox 2"/>
          <p:cNvSpPr txBox="1"/>
          <p:nvPr/>
        </p:nvSpPr>
        <p:spPr>
          <a:xfrm>
            <a:off x="3912635" y="4177708"/>
            <a:ext cx="10462729" cy="1731558"/>
          </a:xfrm>
          <a:prstGeom prst="rect">
            <a:avLst/>
          </a:prstGeom>
        </p:spPr>
        <p:txBody>
          <a:bodyPr lIns="0" tIns="0" rIns="0" bIns="0" rtlCol="0" anchor="t">
            <a:spAutoFit/>
          </a:bodyPr>
          <a:lstStyle/>
          <a:p>
            <a:pPr algn="ctr">
              <a:lnSpc>
                <a:spcPts val="14103"/>
              </a:lnSpc>
              <a:spcBef>
                <a:spcPct val="0"/>
              </a:spcBef>
            </a:pPr>
            <a:r>
              <a:rPr lang="en-US" sz="10073">
                <a:solidFill>
                  <a:srgbClr val="000000"/>
                </a:solidFill>
                <a:latin typeface="Dancing Script"/>
                <a:ea typeface="Dancing Script"/>
                <a:cs typeface="Dancing Script"/>
                <a:sym typeface="Dancing Script"/>
              </a:rPr>
              <a:t>bị khiếm thính ( điếc )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2" name="Freeform 2"/>
          <p:cNvSpPr/>
          <p:nvPr/>
        </p:nvSpPr>
        <p:spPr>
          <a:xfrm>
            <a:off x="6501889" y="1965021"/>
            <a:ext cx="5284221" cy="6356958"/>
          </a:xfrm>
          <a:custGeom>
            <a:avLst/>
            <a:gdLst/>
            <a:ahLst/>
            <a:cxnLst/>
            <a:rect l="l" t="t" r="r" b="b"/>
            <a:pathLst>
              <a:path w="5284221" h="6356958">
                <a:moveTo>
                  <a:pt x="0" y="0"/>
                </a:moveTo>
                <a:lnTo>
                  <a:pt x="5284222" y="0"/>
                </a:lnTo>
                <a:lnTo>
                  <a:pt x="5284222" y="6356958"/>
                </a:lnTo>
                <a:lnTo>
                  <a:pt x="0" y="6356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0" y="8718617"/>
            <a:ext cx="18288000" cy="2294849"/>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endParaRPr lang="en-US"/>
            </a:p>
          </p:txBody>
        </p:sp>
      </p:grpSp>
      <p:sp>
        <p:nvSpPr>
          <p:cNvPr id="4" name="Freeform 4"/>
          <p:cNvSpPr/>
          <p:nvPr/>
        </p:nvSpPr>
        <p:spPr>
          <a:xfrm>
            <a:off x="9144000"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83821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333815" y="-777182"/>
            <a:ext cx="4117893" cy="4050509"/>
          </a:xfrm>
          <a:custGeom>
            <a:avLst/>
            <a:gdLst/>
            <a:ahLst/>
            <a:cxnLst/>
            <a:rect l="l" t="t" r="r" b="b"/>
            <a:pathLst>
              <a:path w="4117893" h="4050509">
                <a:moveTo>
                  <a:pt x="4117893" y="0"/>
                </a:moveTo>
                <a:lnTo>
                  <a:pt x="0" y="0"/>
                </a:lnTo>
                <a:lnTo>
                  <a:pt x="0" y="4050509"/>
                </a:lnTo>
                <a:lnTo>
                  <a:pt x="4117893" y="4050509"/>
                </a:lnTo>
                <a:lnTo>
                  <a:pt x="41178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4503922" y="-777182"/>
            <a:ext cx="4117893" cy="4050509"/>
          </a:xfrm>
          <a:custGeom>
            <a:avLst/>
            <a:gdLst/>
            <a:ahLst/>
            <a:cxnLst/>
            <a:rect l="l" t="t" r="r" b="b"/>
            <a:pathLst>
              <a:path w="4117893" h="4050509">
                <a:moveTo>
                  <a:pt x="0" y="0"/>
                </a:moveTo>
                <a:lnTo>
                  <a:pt x="4117893" y="0"/>
                </a:lnTo>
                <a:lnTo>
                  <a:pt x="4117893" y="4050509"/>
                </a:lnTo>
                <a:lnTo>
                  <a:pt x="0" y="4050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106349" y="5143500"/>
            <a:ext cx="8167603" cy="4336255"/>
          </a:xfrm>
          <a:custGeom>
            <a:avLst/>
            <a:gdLst/>
            <a:ahLst/>
            <a:cxnLst/>
            <a:rect l="l" t="t" r="r" b="b"/>
            <a:pathLst>
              <a:path w="8167603" h="4336255">
                <a:moveTo>
                  <a:pt x="0" y="0"/>
                </a:moveTo>
                <a:lnTo>
                  <a:pt x="8167602" y="0"/>
                </a:lnTo>
                <a:lnTo>
                  <a:pt x="8167602" y="4336255"/>
                </a:lnTo>
                <a:lnTo>
                  <a:pt x="0" y="43362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flipH="1">
            <a:off x="12796894" y="4298287"/>
            <a:ext cx="6099615" cy="5988713"/>
          </a:xfrm>
          <a:custGeom>
            <a:avLst/>
            <a:gdLst/>
            <a:ahLst/>
            <a:cxnLst/>
            <a:rect l="l" t="t" r="r" b="b"/>
            <a:pathLst>
              <a:path w="6099615" h="5988713">
                <a:moveTo>
                  <a:pt x="6099615" y="0"/>
                </a:moveTo>
                <a:lnTo>
                  <a:pt x="0" y="0"/>
                </a:lnTo>
                <a:lnTo>
                  <a:pt x="0" y="5988713"/>
                </a:lnTo>
                <a:lnTo>
                  <a:pt x="6099615" y="5988713"/>
                </a:lnTo>
                <a:lnTo>
                  <a:pt x="609961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1333519" y="2003782"/>
            <a:ext cx="11419523" cy="3064844"/>
          </a:xfrm>
          <a:prstGeom prst="rect">
            <a:avLst/>
          </a:prstGeom>
        </p:spPr>
        <p:txBody>
          <a:bodyPr lIns="0" tIns="0" rIns="0" bIns="0" rtlCol="0" anchor="t">
            <a:spAutoFit/>
          </a:bodyPr>
          <a:lstStyle/>
          <a:p>
            <a:pPr marL="0" lvl="0" indent="0" algn="ctr">
              <a:lnSpc>
                <a:spcPts val="24917"/>
              </a:lnSpc>
              <a:spcBef>
                <a:spcPct val="0"/>
              </a:spcBef>
            </a:pPr>
            <a:r>
              <a:rPr lang="en-US" sz="17798">
                <a:solidFill>
                  <a:srgbClr val="EECD80"/>
                </a:solidFill>
                <a:latin typeface="Puppies Play"/>
                <a:ea typeface="Puppies Play"/>
                <a:cs typeface="Puppies Play"/>
                <a:sym typeface="Puppies Play"/>
              </a:rPr>
              <a:t>Một vở kịch</a:t>
            </a:r>
          </a:p>
        </p:txBody>
      </p:sp>
      <p:sp>
        <p:nvSpPr>
          <p:cNvPr id="11" name="TextBox 11"/>
          <p:cNvSpPr txBox="1"/>
          <p:nvPr/>
        </p:nvSpPr>
        <p:spPr>
          <a:xfrm>
            <a:off x="1028700" y="5095875"/>
            <a:ext cx="8252265" cy="1080580"/>
          </a:xfrm>
          <a:prstGeom prst="rect">
            <a:avLst/>
          </a:prstGeom>
        </p:spPr>
        <p:txBody>
          <a:bodyPr lIns="0" tIns="0" rIns="0" bIns="0" rtlCol="0" anchor="t">
            <a:spAutoFit/>
          </a:bodyPr>
          <a:lstStyle/>
          <a:p>
            <a:pPr marL="0" lvl="0" indent="0" algn="l">
              <a:lnSpc>
                <a:spcPts val="2915"/>
              </a:lnSpc>
              <a:spcBef>
                <a:spcPct val="0"/>
              </a:spcBef>
            </a:pPr>
            <a:r>
              <a:rPr lang="en-US" sz="2082">
                <a:solidFill>
                  <a:srgbClr val="FFF9CF"/>
                </a:solidFill>
                <a:latin typeface="Maven Pro"/>
                <a:ea typeface="Maven Pro"/>
                <a:cs typeface="Maven Pro"/>
                <a:sym typeface="Maven Pro"/>
              </a:rPr>
              <a:t>đến từ những diễn viên xuất chúng, sẽ mang lại cho khán giả những cảm xúc vở òa, những bài học đáng nhớ cho các bạn trẻ đang ở dộ tuổi hồn nhiên của thanh xuân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2" name="Freeform 2"/>
          <p:cNvSpPr/>
          <p:nvPr/>
        </p:nvSpPr>
        <p:spPr>
          <a:xfrm rot="-1743551">
            <a:off x="10152325" y="1667184"/>
            <a:ext cx="10242174" cy="7337121"/>
          </a:xfrm>
          <a:custGeom>
            <a:avLst/>
            <a:gdLst/>
            <a:ahLst/>
            <a:cxnLst/>
            <a:rect l="l" t="t" r="r" b="b"/>
            <a:pathLst>
              <a:path w="10242174" h="7337121">
                <a:moveTo>
                  <a:pt x="0" y="0"/>
                </a:moveTo>
                <a:lnTo>
                  <a:pt x="10242175" y="0"/>
                </a:lnTo>
                <a:lnTo>
                  <a:pt x="10242175" y="7337122"/>
                </a:lnTo>
                <a:lnTo>
                  <a:pt x="0" y="73371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1330692"/>
            <a:ext cx="11178964" cy="3148054"/>
          </a:xfrm>
          <a:prstGeom prst="rect">
            <a:avLst/>
          </a:prstGeom>
        </p:spPr>
        <p:txBody>
          <a:bodyPr lIns="0" tIns="0" rIns="0" bIns="0" rtlCol="0" anchor="t">
            <a:spAutoFit/>
          </a:bodyPr>
          <a:lstStyle/>
          <a:p>
            <a:pPr algn="l">
              <a:lnSpc>
                <a:spcPts val="10746"/>
              </a:lnSpc>
            </a:pPr>
            <a:r>
              <a:rPr lang="en-US" sz="12211" b="1">
                <a:solidFill>
                  <a:srgbClr val="D1B266"/>
                </a:solidFill>
                <a:latin typeface="The Seasons Bold"/>
                <a:ea typeface="The Seasons Bold"/>
                <a:cs typeface="The Seasons Bold"/>
                <a:sym typeface="The Seasons Bold"/>
              </a:rPr>
              <a:t>DÀN DIỄN VIÊN TIỀM NĂNG</a:t>
            </a:r>
          </a:p>
        </p:txBody>
      </p:sp>
      <p:sp>
        <p:nvSpPr>
          <p:cNvPr id="4" name="TextBox 4"/>
          <p:cNvSpPr txBox="1"/>
          <p:nvPr/>
        </p:nvSpPr>
        <p:spPr>
          <a:xfrm>
            <a:off x="1191200" y="5641499"/>
            <a:ext cx="7823909" cy="2463800"/>
          </a:xfrm>
          <a:prstGeom prst="rect">
            <a:avLst/>
          </a:prstGeom>
        </p:spPr>
        <p:txBody>
          <a:bodyPr lIns="0" tIns="0" rIns="0" bIns="0" rtlCol="0" anchor="t">
            <a:spAutoFit/>
          </a:bodyPr>
          <a:lstStyle/>
          <a:p>
            <a:pPr algn="l">
              <a:lnSpc>
                <a:spcPts val="4900"/>
              </a:lnSpc>
            </a:pPr>
            <a:r>
              <a:rPr lang="en-US" sz="3500">
                <a:solidFill>
                  <a:srgbClr val="FDFAF0"/>
                </a:solidFill>
                <a:latin typeface="Red Hat Display"/>
                <a:ea typeface="Red Hat Display"/>
                <a:cs typeface="Red Hat Display"/>
                <a:sym typeface="Red Hat Display"/>
              </a:rPr>
              <a:t>đúng thế ! Những diễn viên trong vở kịch này là những tài năng trẻ đến từ những vùng đất xa xôi, hội tụ về tại dinh thự XII-XV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 name="Group 2"/>
          <p:cNvGrpSpPr/>
          <p:nvPr/>
        </p:nvGrpSpPr>
        <p:grpSpPr>
          <a:xfrm>
            <a:off x="-31371" y="0"/>
            <a:ext cx="9175371" cy="5143500"/>
            <a:chOff x="0" y="0"/>
            <a:chExt cx="3103767" cy="1739900"/>
          </a:xfrm>
        </p:grpSpPr>
        <p:sp>
          <p:nvSpPr>
            <p:cNvPr id="3" name="Freeform 3"/>
            <p:cNvSpPr/>
            <p:nvPr/>
          </p:nvSpPr>
          <p:spPr>
            <a:xfrm>
              <a:off x="0" y="0"/>
              <a:ext cx="3103767" cy="1739900"/>
            </a:xfrm>
            <a:custGeom>
              <a:avLst/>
              <a:gdLst/>
              <a:ahLst/>
              <a:cxnLst/>
              <a:rect l="l" t="t" r="r" b="b"/>
              <a:pathLst>
                <a:path w="3103767" h="1739900">
                  <a:moveTo>
                    <a:pt x="0" y="0"/>
                  </a:moveTo>
                  <a:lnTo>
                    <a:pt x="3103767" y="0"/>
                  </a:lnTo>
                  <a:lnTo>
                    <a:pt x="3103767" y="1739900"/>
                  </a:lnTo>
                  <a:lnTo>
                    <a:pt x="0" y="1739900"/>
                  </a:lnTo>
                  <a:close/>
                </a:path>
              </a:pathLst>
            </a:custGeom>
            <a:solidFill>
              <a:srgbClr val="1F222B"/>
            </a:solidFill>
          </p:spPr>
          <p:txBody>
            <a:bodyPr/>
            <a:lstStyle/>
            <a:p>
              <a:endParaRPr lang="en-US"/>
            </a:p>
          </p:txBody>
        </p:sp>
      </p:grpSp>
      <p:sp>
        <p:nvSpPr>
          <p:cNvPr id="4" name="Freeform 4"/>
          <p:cNvSpPr/>
          <p:nvPr/>
        </p:nvSpPr>
        <p:spPr>
          <a:xfrm>
            <a:off x="-204864" y="-175052"/>
            <a:ext cx="2016774" cy="10637104"/>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endParaRPr lang="en-US"/>
          </a:p>
        </p:txBody>
      </p:sp>
      <p:grpSp>
        <p:nvGrpSpPr>
          <p:cNvPr id="5" name="Group 5"/>
          <p:cNvGrpSpPr/>
          <p:nvPr/>
        </p:nvGrpSpPr>
        <p:grpSpPr>
          <a:xfrm>
            <a:off x="8998290" y="5056074"/>
            <a:ext cx="9175371" cy="5143500"/>
            <a:chOff x="0" y="0"/>
            <a:chExt cx="3103767" cy="1739900"/>
          </a:xfrm>
        </p:grpSpPr>
        <p:sp>
          <p:nvSpPr>
            <p:cNvPr id="6" name="Freeform 6"/>
            <p:cNvSpPr/>
            <p:nvPr/>
          </p:nvSpPr>
          <p:spPr>
            <a:xfrm>
              <a:off x="0" y="0"/>
              <a:ext cx="3103767" cy="1739900"/>
            </a:xfrm>
            <a:custGeom>
              <a:avLst/>
              <a:gdLst/>
              <a:ahLst/>
              <a:cxnLst/>
              <a:rect l="l" t="t" r="r" b="b"/>
              <a:pathLst>
                <a:path w="3103767" h="1739900">
                  <a:moveTo>
                    <a:pt x="0" y="0"/>
                  </a:moveTo>
                  <a:lnTo>
                    <a:pt x="3103767" y="0"/>
                  </a:lnTo>
                  <a:lnTo>
                    <a:pt x="3103767" y="1739900"/>
                  </a:lnTo>
                  <a:lnTo>
                    <a:pt x="0" y="1739900"/>
                  </a:lnTo>
                  <a:close/>
                </a:path>
              </a:pathLst>
            </a:custGeom>
            <a:solidFill>
              <a:srgbClr val="1F222B"/>
            </a:solidFill>
          </p:spPr>
          <p:txBody>
            <a:bodyPr/>
            <a:lstStyle/>
            <a:p>
              <a:endParaRPr lang="en-US"/>
            </a:p>
          </p:txBody>
        </p:sp>
      </p:grpSp>
      <p:sp>
        <p:nvSpPr>
          <p:cNvPr id="7" name="Freeform 7"/>
          <p:cNvSpPr/>
          <p:nvPr/>
        </p:nvSpPr>
        <p:spPr>
          <a:xfrm flipH="1">
            <a:off x="16468628" y="-175052"/>
            <a:ext cx="2016774" cy="10637104"/>
          </a:xfrm>
          <a:custGeom>
            <a:avLst/>
            <a:gdLst/>
            <a:ahLst/>
            <a:cxnLst/>
            <a:rect l="l" t="t" r="r" b="b"/>
            <a:pathLst>
              <a:path w="2016774" h="10637104">
                <a:moveTo>
                  <a:pt x="2016773" y="0"/>
                </a:moveTo>
                <a:lnTo>
                  <a:pt x="0" y="0"/>
                </a:lnTo>
                <a:lnTo>
                  <a:pt x="0" y="10637104"/>
                </a:lnTo>
                <a:lnTo>
                  <a:pt x="2016773" y="10637104"/>
                </a:lnTo>
                <a:lnTo>
                  <a:pt x="2016773"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endParaRPr lang="en-US"/>
          </a:p>
        </p:txBody>
      </p:sp>
      <p:sp>
        <p:nvSpPr>
          <p:cNvPr id="8" name="Freeform 8"/>
          <p:cNvSpPr/>
          <p:nvPr/>
        </p:nvSpPr>
        <p:spPr>
          <a:xfrm>
            <a:off x="9477375" y="564551"/>
            <a:ext cx="2644485" cy="4014398"/>
          </a:xfrm>
          <a:custGeom>
            <a:avLst/>
            <a:gdLst/>
            <a:ahLst/>
            <a:cxnLst/>
            <a:rect l="l" t="t" r="r" b="b"/>
            <a:pathLst>
              <a:path w="2644485" h="4014398">
                <a:moveTo>
                  <a:pt x="0" y="0"/>
                </a:moveTo>
                <a:lnTo>
                  <a:pt x="2644485" y="0"/>
                </a:lnTo>
                <a:lnTo>
                  <a:pt x="2644485" y="4014398"/>
                </a:lnTo>
                <a:lnTo>
                  <a:pt x="0" y="4014398"/>
                </a:lnTo>
                <a:lnTo>
                  <a:pt x="0" y="0"/>
                </a:lnTo>
                <a:close/>
              </a:path>
            </a:pathLst>
          </a:custGeom>
          <a:blipFill>
            <a:blip r:embed="rId4"/>
            <a:stretch>
              <a:fillRect/>
            </a:stretch>
          </a:blipFill>
        </p:spPr>
        <p:txBody>
          <a:bodyPr/>
          <a:lstStyle/>
          <a:p>
            <a:endParaRPr lang="en-US"/>
          </a:p>
        </p:txBody>
      </p:sp>
      <p:sp>
        <p:nvSpPr>
          <p:cNvPr id="9" name="Freeform 9"/>
          <p:cNvSpPr/>
          <p:nvPr/>
        </p:nvSpPr>
        <p:spPr>
          <a:xfrm>
            <a:off x="2003280" y="5580305"/>
            <a:ext cx="3059865" cy="4169816"/>
          </a:xfrm>
          <a:custGeom>
            <a:avLst/>
            <a:gdLst/>
            <a:ahLst/>
            <a:cxnLst/>
            <a:rect l="l" t="t" r="r" b="b"/>
            <a:pathLst>
              <a:path w="3059865" h="4169816">
                <a:moveTo>
                  <a:pt x="0" y="0"/>
                </a:moveTo>
                <a:lnTo>
                  <a:pt x="3059865" y="0"/>
                </a:lnTo>
                <a:lnTo>
                  <a:pt x="3059865" y="4169816"/>
                </a:lnTo>
                <a:lnTo>
                  <a:pt x="0" y="4169816"/>
                </a:lnTo>
                <a:lnTo>
                  <a:pt x="0" y="0"/>
                </a:lnTo>
                <a:close/>
              </a:path>
            </a:pathLst>
          </a:custGeom>
          <a:blipFill>
            <a:blip r:embed="rId5"/>
            <a:stretch>
              <a:fillRect/>
            </a:stretch>
          </a:blipFill>
        </p:spPr>
        <p:txBody>
          <a:bodyPr/>
          <a:lstStyle/>
          <a:p>
            <a:endParaRPr lang="en-US"/>
          </a:p>
        </p:txBody>
      </p:sp>
      <p:sp>
        <p:nvSpPr>
          <p:cNvPr id="10" name="Freeform 10"/>
          <p:cNvSpPr/>
          <p:nvPr/>
        </p:nvSpPr>
        <p:spPr>
          <a:xfrm>
            <a:off x="1937999" y="321050"/>
            <a:ext cx="2999058" cy="4501400"/>
          </a:xfrm>
          <a:custGeom>
            <a:avLst/>
            <a:gdLst/>
            <a:ahLst/>
            <a:cxnLst/>
            <a:rect l="l" t="t" r="r" b="b"/>
            <a:pathLst>
              <a:path w="2999058" h="4501400">
                <a:moveTo>
                  <a:pt x="0" y="0"/>
                </a:moveTo>
                <a:lnTo>
                  <a:pt x="2999058" y="0"/>
                </a:lnTo>
                <a:lnTo>
                  <a:pt x="2999058" y="4501400"/>
                </a:lnTo>
                <a:lnTo>
                  <a:pt x="0" y="4501400"/>
                </a:lnTo>
                <a:lnTo>
                  <a:pt x="0" y="0"/>
                </a:lnTo>
                <a:close/>
              </a:path>
            </a:pathLst>
          </a:custGeom>
          <a:blipFill>
            <a:blip r:embed="rId6"/>
            <a:stretch>
              <a:fillRect/>
            </a:stretch>
          </a:blipFill>
        </p:spPr>
        <p:txBody>
          <a:bodyPr/>
          <a:lstStyle/>
          <a:p>
            <a:endParaRPr lang="en-US"/>
          </a:p>
        </p:txBody>
      </p:sp>
      <p:sp>
        <p:nvSpPr>
          <p:cNvPr id="11" name="Freeform 11"/>
          <p:cNvSpPr/>
          <p:nvPr/>
        </p:nvSpPr>
        <p:spPr>
          <a:xfrm>
            <a:off x="9377940" y="5610397"/>
            <a:ext cx="2941783" cy="4034855"/>
          </a:xfrm>
          <a:custGeom>
            <a:avLst/>
            <a:gdLst/>
            <a:ahLst/>
            <a:cxnLst/>
            <a:rect l="l" t="t" r="r" b="b"/>
            <a:pathLst>
              <a:path w="2941783" h="4034855">
                <a:moveTo>
                  <a:pt x="0" y="0"/>
                </a:moveTo>
                <a:lnTo>
                  <a:pt x="2941782" y="0"/>
                </a:lnTo>
                <a:lnTo>
                  <a:pt x="2941782" y="4034855"/>
                </a:lnTo>
                <a:lnTo>
                  <a:pt x="0" y="4034855"/>
                </a:lnTo>
                <a:lnTo>
                  <a:pt x="0" y="0"/>
                </a:lnTo>
                <a:close/>
              </a:path>
            </a:pathLst>
          </a:custGeom>
          <a:blipFill>
            <a:blip r:embed="rId7"/>
            <a:stretch>
              <a:fillRect t="-4716" b="-4716"/>
            </a:stretch>
          </a:blipFill>
        </p:spPr>
        <p:txBody>
          <a:bodyPr/>
          <a:lstStyle/>
          <a:p>
            <a:endParaRPr lang="en-US"/>
          </a:p>
        </p:txBody>
      </p:sp>
      <p:sp>
        <p:nvSpPr>
          <p:cNvPr id="12" name="TextBox 12"/>
          <p:cNvSpPr txBox="1"/>
          <p:nvPr/>
        </p:nvSpPr>
        <p:spPr>
          <a:xfrm>
            <a:off x="4189341" y="8032314"/>
            <a:ext cx="5682753" cy="388671"/>
          </a:xfrm>
          <a:prstGeom prst="rect">
            <a:avLst/>
          </a:prstGeom>
        </p:spPr>
        <p:txBody>
          <a:bodyPr lIns="0" tIns="0" rIns="0" bIns="0" rtlCol="0" anchor="t">
            <a:spAutoFit/>
          </a:bodyPr>
          <a:lstStyle/>
          <a:p>
            <a:pPr algn="ctr">
              <a:lnSpc>
                <a:spcPts val="3252"/>
              </a:lnSpc>
            </a:pPr>
            <a:r>
              <a:rPr lang="en-US" sz="2322">
                <a:solidFill>
                  <a:srgbClr val="1F222B"/>
                </a:solidFill>
                <a:latin typeface="Red Hat Display"/>
                <a:ea typeface="Red Hat Display"/>
                <a:cs typeface="Red Hat Display"/>
                <a:sym typeface="Red Hat Display"/>
              </a:rPr>
              <a:t>diễn viên Nguyên Phúc</a:t>
            </a:r>
          </a:p>
        </p:txBody>
      </p:sp>
      <p:sp>
        <p:nvSpPr>
          <p:cNvPr id="13" name="TextBox 13"/>
          <p:cNvSpPr txBox="1"/>
          <p:nvPr/>
        </p:nvSpPr>
        <p:spPr>
          <a:xfrm>
            <a:off x="11897177" y="2917161"/>
            <a:ext cx="4710041" cy="380459"/>
          </a:xfrm>
          <a:prstGeom prst="rect">
            <a:avLst/>
          </a:prstGeom>
        </p:spPr>
        <p:txBody>
          <a:bodyPr lIns="0" tIns="0" rIns="0" bIns="0" rtlCol="0" anchor="t">
            <a:spAutoFit/>
          </a:bodyPr>
          <a:lstStyle/>
          <a:p>
            <a:pPr algn="ctr">
              <a:lnSpc>
                <a:spcPts val="3179"/>
              </a:lnSpc>
            </a:pPr>
            <a:r>
              <a:rPr lang="en-US" sz="2271">
                <a:solidFill>
                  <a:srgbClr val="1F222B"/>
                </a:solidFill>
                <a:latin typeface="Red Hat Display"/>
                <a:ea typeface="Red Hat Display"/>
                <a:cs typeface="Red Hat Display"/>
                <a:sym typeface="Red Hat Display"/>
              </a:rPr>
              <a:t>diễn viên Nhật Anh</a:t>
            </a:r>
          </a:p>
        </p:txBody>
      </p:sp>
      <p:sp>
        <p:nvSpPr>
          <p:cNvPr id="14" name="TextBox 14"/>
          <p:cNvSpPr txBox="1"/>
          <p:nvPr/>
        </p:nvSpPr>
        <p:spPr>
          <a:xfrm>
            <a:off x="5162581" y="2910935"/>
            <a:ext cx="3935145" cy="386685"/>
          </a:xfrm>
          <a:prstGeom prst="rect">
            <a:avLst/>
          </a:prstGeom>
        </p:spPr>
        <p:txBody>
          <a:bodyPr lIns="0" tIns="0" rIns="0" bIns="0" rtlCol="0" anchor="t">
            <a:spAutoFit/>
          </a:bodyPr>
          <a:lstStyle/>
          <a:p>
            <a:pPr algn="ctr">
              <a:lnSpc>
                <a:spcPts val="3124"/>
              </a:lnSpc>
            </a:pPr>
            <a:r>
              <a:rPr lang="en-US" sz="2231">
                <a:solidFill>
                  <a:srgbClr val="C8A888"/>
                </a:solidFill>
                <a:latin typeface="Red Hat Display"/>
                <a:ea typeface="Red Hat Display"/>
                <a:cs typeface="Red Hat Display"/>
                <a:sym typeface="Red Hat Display"/>
              </a:rPr>
              <a:t>diễn viên Chí Thiện</a:t>
            </a:r>
          </a:p>
        </p:txBody>
      </p:sp>
      <p:sp>
        <p:nvSpPr>
          <p:cNvPr id="15" name="TextBox 15"/>
          <p:cNvSpPr txBox="1"/>
          <p:nvPr/>
        </p:nvSpPr>
        <p:spPr>
          <a:xfrm>
            <a:off x="11576547" y="8022789"/>
            <a:ext cx="5682753" cy="381686"/>
          </a:xfrm>
          <a:prstGeom prst="rect">
            <a:avLst/>
          </a:prstGeom>
        </p:spPr>
        <p:txBody>
          <a:bodyPr lIns="0" tIns="0" rIns="0" bIns="0" rtlCol="0" anchor="t">
            <a:spAutoFit/>
          </a:bodyPr>
          <a:lstStyle/>
          <a:p>
            <a:pPr algn="ctr">
              <a:lnSpc>
                <a:spcPts val="3112"/>
              </a:lnSpc>
            </a:pPr>
            <a:r>
              <a:rPr lang="en-US" sz="2222">
                <a:solidFill>
                  <a:srgbClr val="C8A888"/>
                </a:solidFill>
                <a:latin typeface="Red Hat Display"/>
                <a:ea typeface="Red Hat Display"/>
                <a:cs typeface="Red Hat Display"/>
                <a:sym typeface="Red Hat Display"/>
              </a:rPr>
              <a:t>diễn viên Đức Khánh</a:t>
            </a:r>
          </a:p>
        </p:txBody>
      </p:sp>
      <p:sp>
        <p:nvSpPr>
          <p:cNvPr id="16" name="TextBox 16"/>
          <p:cNvSpPr txBox="1"/>
          <p:nvPr/>
        </p:nvSpPr>
        <p:spPr>
          <a:xfrm>
            <a:off x="12070702" y="1694605"/>
            <a:ext cx="4694444" cy="720827"/>
          </a:xfrm>
          <a:prstGeom prst="rect">
            <a:avLst/>
          </a:prstGeom>
        </p:spPr>
        <p:txBody>
          <a:bodyPr lIns="0" tIns="0" rIns="0" bIns="0" rtlCol="0" anchor="t">
            <a:spAutoFit/>
          </a:bodyPr>
          <a:lstStyle/>
          <a:p>
            <a:pPr algn="ctr">
              <a:lnSpc>
                <a:spcPts val="5970"/>
              </a:lnSpc>
            </a:pPr>
            <a:r>
              <a:rPr lang="en-US" sz="4264">
                <a:solidFill>
                  <a:srgbClr val="000000"/>
                </a:solidFill>
                <a:latin typeface="Francois One"/>
                <a:ea typeface="Francois One"/>
                <a:cs typeface="Francois One"/>
                <a:sym typeface="Francois One"/>
              </a:rPr>
              <a:t>nhân vật “ mẹ”</a:t>
            </a:r>
          </a:p>
        </p:txBody>
      </p:sp>
      <p:sp>
        <p:nvSpPr>
          <p:cNvPr id="17" name="TextBox 17"/>
          <p:cNvSpPr txBox="1"/>
          <p:nvPr/>
        </p:nvSpPr>
        <p:spPr>
          <a:xfrm>
            <a:off x="4683496" y="1694605"/>
            <a:ext cx="4694444" cy="720827"/>
          </a:xfrm>
          <a:prstGeom prst="rect">
            <a:avLst/>
          </a:prstGeom>
        </p:spPr>
        <p:txBody>
          <a:bodyPr lIns="0" tIns="0" rIns="0" bIns="0" rtlCol="0" anchor="t">
            <a:spAutoFit/>
          </a:bodyPr>
          <a:lstStyle/>
          <a:p>
            <a:pPr algn="ctr">
              <a:lnSpc>
                <a:spcPts val="5970"/>
              </a:lnSpc>
            </a:pPr>
            <a:r>
              <a:rPr lang="en-US" sz="4264">
                <a:solidFill>
                  <a:srgbClr val="C8A888"/>
                </a:solidFill>
                <a:latin typeface="Francois One"/>
                <a:ea typeface="Francois One"/>
                <a:cs typeface="Francois One"/>
                <a:sym typeface="Francois One"/>
              </a:rPr>
              <a:t>nhân vật “ bố”</a:t>
            </a:r>
          </a:p>
        </p:txBody>
      </p:sp>
      <p:sp>
        <p:nvSpPr>
          <p:cNvPr id="18" name="TextBox 18"/>
          <p:cNvSpPr txBox="1"/>
          <p:nvPr/>
        </p:nvSpPr>
        <p:spPr>
          <a:xfrm>
            <a:off x="4782931" y="6670754"/>
            <a:ext cx="4694444" cy="720827"/>
          </a:xfrm>
          <a:prstGeom prst="rect">
            <a:avLst/>
          </a:prstGeom>
        </p:spPr>
        <p:txBody>
          <a:bodyPr lIns="0" tIns="0" rIns="0" bIns="0" rtlCol="0" anchor="t">
            <a:spAutoFit/>
          </a:bodyPr>
          <a:lstStyle/>
          <a:p>
            <a:pPr algn="ctr">
              <a:lnSpc>
                <a:spcPts val="5970"/>
              </a:lnSpc>
            </a:pPr>
            <a:r>
              <a:rPr lang="en-US" sz="4264">
                <a:solidFill>
                  <a:srgbClr val="000000"/>
                </a:solidFill>
                <a:latin typeface="Francois One"/>
                <a:ea typeface="Francois One"/>
                <a:cs typeface="Francois One"/>
                <a:sym typeface="Francois One"/>
              </a:rPr>
              <a:t>nhân vật “ anh”</a:t>
            </a:r>
          </a:p>
        </p:txBody>
      </p:sp>
      <p:sp>
        <p:nvSpPr>
          <p:cNvPr id="19" name="TextBox 19"/>
          <p:cNvSpPr txBox="1"/>
          <p:nvPr/>
        </p:nvSpPr>
        <p:spPr>
          <a:xfrm>
            <a:off x="12121860" y="6670754"/>
            <a:ext cx="4694444" cy="720827"/>
          </a:xfrm>
          <a:prstGeom prst="rect">
            <a:avLst/>
          </a:prstGeom>
        </p:spPr>
        <p:txBody>
          <a:bodyPr lIns="0" tIns="0" rIns="0" bIns="0" rtlCol="0" anchor="t">
            <a:spAutoFit/>
          </a:bodyPr>
          <a:lstStyle/>
          <a:p>
            <a:pPr algn="ctr">
              <a:lnSpc>
                <a:spcPts val="5970"/>
              </a:lnSpc>
            </a:pPr>
            <a:r>
              <a:rPr lang="en-US" sz="4264">
                <a:solidFill>
                  <a:srgbClr val="C8A888"/>
                </a:solidFill>
                <a:latin typeface="Francois One"/>
                <a:ea typeface="Francois One"/>
                <a:cs typeface="Francois One"/>
                <a:sym typeface="Francois One"/>
              </a:rPr>
              <a:t>nhân vật “ út”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sp>
        <p:nvSpPr>
          <p:cNvPr id="2" name="Freeform 2"/>
          <p:cNvSpPr/>
          <p:nvPr/>
        </p:nvSpPr>
        <p:spPr>
          <a:xfrm rot="-923143">
            <a:off x="10218085" y="502462"/>
            <a:ext cx="8775780" cy="9282075"/>
          </a:xfrm>
          <a:custGeom>
            <a:avLst/>
            <a:gdLst/>
            <a:ahLst/>
            <a:cxnLst/>
            <a:rect l="l" t="t" r="r" b="b"/>
            <a:pathLst>
              <a:path w="8775780" h="9282075">
                <a:moveTo>
                  <a:pt x="0" y="0"/>
                </a:moveTo>
                <a:lnTo>
                  <a:pt x="8775781" y="0"/>
                </a:lnTo>
                <a:lnTo>
                  <a:pt x="8775781" y="9282076"/>
                </a:lnTo>
                <a:lnTo>
                  <a:pt x="0" y="92820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1607482"/>
            <a:ext cx="10954108" cy="1755499"/>
          </a:xfrm>
          <a:prstGeom prst="rect">
            <a:avLst/>
          </a:prstGeom>
        </p:spPr>
        <p:txBody>
          <a:bodyPr lIns="0" tIns="0" rIns="0" bIns="0" rtlCol="0" anchor="t">
            <a:spAutoFit/>
          </a:bodyPr>
          <a:lstStyle/>
          <a:p>
            <a:pPr algn="l">
              <a:lnSpc>
                <a:spcPts val="10746"/>
              </a:lnSpc>
            </a:pPr>
            <a:r>
              <a:rPr lang="en-US" sz="12211" b="1">
                <a:solidFill>
                  <a:srgbClr val="D1B266"/>
                </a:solidFill>
                <a:latin typeface="The Seasons Bold"/>
                <a:ea typeface="The Seasons Bold"/>
                <a:cs typeface="The Seasons Bold"/>
                <a:sym typeface="The Seasons Bold"/>
              </a:rPr>
              <a:t>TÓM TẮT</a:t>
            </a:r>
          </a:p>
        </p:txBody>
      </p:sp>
      <p:sp>
        <p:nvSpPr>
          <p:cNvPr id="4" name="TextBox 4"/>
          <p:cNvSpPr txBox="1"/>
          <p:nvPr/>
        </p:nvSpPr>
        <p:spPr>
          <a:xfrm>
            <a:off x="1028700" y="3449317"/>
            <a:ext cx="7823909" cy="3730625"/>
          </a:xfrm>
          <a:prstGeom prst="rect">
            <a:avLst/>
          </a:prstGeom>
        </p:spPr>
        <p:txBody>
          <a:bodyPr lIns="0" tIns="0" rIns="0" bIns="0" rtlCol="0" anchor="t">
            <a:spAutoFit/>
          </a:bodyPr>
          <a:lstStyle/>
          <a:p>
            <a:pPr algn="l">
              <a:lnSpc>
                <a:spcPts val="4900"/>
              </a:lnSpc>
            </a:pPr>
            <a:r>
              <a:rPr lang="en-US" sz="3500">
                <a:solidFill>
                  <a:srgbClr val="FDFAF0"/>
                </a:solidFill>
                <a:latin typeface="Poppins"/>
                <a:ea typeface="Poppins"/>
                <a:cs typeface="Poppins"/>
                <a:sym typeface="Poppins"/>
              </a:rPr>
              <a:t>Câu chuyện sau đây sẽ cho các khán giả thấy được sự trưởng thành trong những suy nghĩ, những trách nhiệm cần có của một cậu bạn muốn lựa chọn điều mình muốn.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2" name="Freeform 2"/>
          <p:cNvSpPr/>
          <p:nvPr/>
        </p:nvSpPr>
        <p:spPr>
          <a:xfrm>
            <a:off x="0" y="0"/>
            <a:ext cx="19040900" cy="12686000"/>
          </a:xfrm>
          <a:custGeom>
            <a:avLst/>
            <a:gdLst/>
            <a:ahLst/>
            <a:cxnLst/>
            <a:rect l="l" t="t" r="r" b="b"/>
            <a:pathLst>
              <a:path w="19040900" h="12686000">
                <a:moveTo>
                  <a:pt x="0" y="0"/>
                </a:moveTo>
                <a:lnTo>
                  <a:pt x="19040900" y="0"/>
                </a:lnTo>
                <a:lnTo>
                  <a:pt x="19040900" y="12686000"/>
                </a:lnTo>
                <a:lnTo>
                  <a:pt x="0" y="12686000"/>
                </a:lnTo>
                <a:lnTo>
                  <a:pt x="0" y="0"/>
                </a:lnTo>
                <a:close/>
              </a:path>
            </a:pathLst>
          </a:custGeom>
          <a:blipFill>
            <a:blip r:embed="rId2"/>
            <a:stretch>
              <a:fillRect/>
            </a:stretch>
          </a:blipFill>
        </p:spPr>
        <p:txBody>
          <a:bodyPr/>
          <a:lstStyle/>
          <a:p>
            <a:endParaRPr lang="en-US"/>
          </a:p>
        </p:txBody>
      </p:sp>
      <p:sp>
        <p:nvSpPr>
          <p:cNvPr id="3" name="Freeform 3"/>
          <p:cNvSpPr/>
          <p:nvPr/>
        </p:nvSpPr>
        <p:spPr>
          <a:xfrm>
            <a:off x="6801094" y="4236672"/>
            <a:ext cx="5362681" cy="2271645"/>
          </a:xfrm>
          <a:custGeom>
            <a:avLst/>
            <a:gdLst/>
            <a:ahLst/>
            <a:cxnLst/>
            <a:rect l="l" t="t" r="r" b="b"/>
            <a:pathLst>
              <a:path w="5362681" h="2271645">
                <a:moveTo>
                  <a:pt x="0" y="0"/>
                </a:moveTo>
                <a:lnTo>
                  <a:pt x="5362681" y="0"/>
                </a:lnTo>
                <a:lnTo>
                  <a:pt x="5362681" y="2271645"/>
                </a:lnTo>
                <a:lnTo>
                  <a:pt x="0" y="2271645"/>
                </a:lnTo>
                <a:lnTo>
                  <a:pt x="0" y="0"/>
                </a:lnTo>
                <a:close/>
              </a:path>
            </a:pathLst>
          </a:custGeom>
          <a:blipFill>
            <a:blip r:embed="rId3"/>
            <a:stretch>
              <a:fillRect l="-18599" r="-18599"/>
            </a:stretch>
          </a:blipFill>
        </p:spPr>
        <p:txBody>
          <a:bodyPr/>
          <a:lstStyle/>
          <a:p>
            <a:endParaRPr lang="en-US"/>
          </a:p>
        </p:txBody>
      </p:sp>
      <p:sp>
        <p:nvSpPr>
          <p:cNvPr id="4" name="Freeform 4"/>
          <p:cNvSpPr/>
          <p:nvPr/>
        </p:nvSpPr>
        <p:spPr>
          <a:xfrm>
            <a:off x="7205964" y="4746151"/>
            <a:ext cx="695324" cy="1252688"/>
          </a:xfrm>
          <a:custGeom>
            <a:avLst/>
            <a:gdLst/>
            <a:ahLst/>
            <a:cxnLst/>
            <a:rect l="l" t="t" r="r" b="b"/>
            <a:pathLst>
              <a:path w="695324" h="1252688">
                <a:moveTo>
                  <a:pt x="0" y="0"/>
                </a:moveTo>
                <a:lnTo>
                  <a:pt x="695324" y="0"/>
                </a:lnTo>
                <a:lnTo>
                  <a:pt x="695324" y="1252688"/>
                </a:lnTo>
                <a:lnTo>
                  <a:pt x="0" y="12526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1031612" y="4919720"/>
            <a:ext cx="717516" cy="857900"/>
          </a:xfrm>
          <a:custGeom>
            <a:avLst/>
            <a:gdLst/>
            <a:ahLst/>
            <a:cxnLst/>
            <a:rect l="l" t="t" r="r" b="b"/>
            <a:pathLst>
              <a:path w="717516" h="857900">
                <a:moveTo>
                  <a:pt x="0" y="0"/>
                </a:moveTo>
                <a:lnTo>
                  <a:pt x="717516" y="0"/>
                </a:lnTo>
                <a:lnTo>
                  <a:pt x="717516" y="857900"/>
                </a:lnTo>
                <a:lnTo>
                  <a:pt x="0" y="857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8770176" y="5005470"/>
            <a:ext cx="1500548" cy="772150"/>
          </a:xfrm>
          <a:prstGeom prst="rect">
            <a:avLst/>
          </a:prstGeom>
        </p:spPr>
        <p:txBody>
          <a:bodyPr lIns="0" tIns="0" rIns="0" bIns="0" rtlCol="0" anchor="t">
            <a:spAutoFit/>
          </a:bodyPr>
          <a:lstStyle/>
          <a:p>
            <a:pPr algn="l">
              <a:lnSpc>
                <a:spcPts val="2669"/>
              </a:lnSpc>
            </a:pPr>
            <a:r>
              <a:rPr lang="en-US" sz="3033" b="1">
                <a:solidFill>
                  <a:srgbClr val="1F222B"/>
                </a:solidFill>
                <a:latin typeface="The Seasons Bold"/>
                <a:ea typeface="The Seasons Bold"/>
                <a:cs typeface="The Seasons Bold"/>
                <a:sym typeface="The Seasons Bold"/>
              </a:rPr>
              <a:t>LET’S  ENJOY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2" name="Freeform 2"/>
          <p:cNvSpPr/>
          <p:nvPr/>
        </p:nvSpPr>
        <p:spPr>
          <a:xfrm>
            <a:off x="0" y="0"/>
            <a:ext cx="19040900" cy="12686000"/>
          </a:xfrm>
          <a:custGeom>
            <a:avLst/>
            <a:gdLst/>
            <a:ahLst/>
            <a:cxnLst/>
            <a:rect l="l" t="t" r="r" b="b"/>
            <a:pathLst>
              <a:path w="19040900" h="12686000">
                <a:moveTo>
                  <a:pt x="0" y="0"/>
                </a:moveTo>
                <a:lnTo>
                  <a:pt x="19040900" y="0"/>
                </a:lnTo>
                <a:lnTo>
                  <a:pt x="19040900" y="12686000"/>
                </a:lnTo>
                <a:lnTo>
                  <a:pt x="0" y="12686000"/>
                </a:lnTo>
                <a:lnTo>
                  <a:pt x="0" y="0"/>
                </a:lnTo>
                <a:close/>
              </a:path>
            </a:pathLst>
          </a:custGeom>
          <a:blipFill>
            <a:blip r:embed="rId2"/>
            <a:stretch>
              <a:fillRect/>
            </a:stretch>
          </a:blipFill>
        </p:spPr>
        <p:txBody>
          <a:bodyPr/>
          <a:lstStyle/>
          <a:p>
            <a:endParaRPr lang="en-US"/>
          </a:p>
        </p:txBody>
      </p:sp>
      <p:sp>
        <p:nvSpPr>
          <p:cNvPr id="3" name="Freeform 3"/>
          <p:cNvSpPr/>
          <p:nvPr/>
        </p:nvSpPr>
        <p:spPr>
          <a:xfrm>
            <a:off x="6801094" y="4236672"/>
            <a:ext cx="5362681" cy="2271645"/>
          </a:xfrm>
          <a:custGeom>
            <a:avLst/>
            <a:gdLst/>
            <a:ahLst/>
            <a:cxnLst/>
            <a:rect l="l" t="t" r="r" b="b"/>
            <a:pathLst>
              <a:path w="5362681" h="2271645">
                <a:moveTo>
                  <a:pt x="0" y="0"/>
                </a:moveTo>
                <a:lnTo>
                  <a:pt x="5362681" y="0"/>
                </a:lnTo>
                <a:lnTo>
                  <a:pt x="5362681" y="2271645"/>
                </a:lnTo>
                <a:lnTo>
                  <a:pt x="0" y="2271645"/>
                </a:lnTo>
                <a:lnTo>
                  <a:pt x="0" y="0"/>
                </a:lnTo>
                <a:close/>
              </a:path>
            </a:pathLst>
          </a:custGeom>
          <a:blipFill>
            <a:blip r:embed="rId3"/>
            <a:stretch>
              <a:fillRect l="-18599" r="-18599"/>
            </a:stretch>
          </a:blipFill>
        </p:spPr>
        <p:txBody>
          <a:bodyPr/>
          <a:lstStyle/>
          <a:p>
            <a:endParaRPr lang="en-US"/>
          </a:p>
        </p:txBody>
      </p:sp>
      <p:sp>
        <p:nvSpPr>
          <p:cNvPr id="4" name="Freeform 4"/>
          <p:cNvSpPr/>
          <p:nvPr/>
        </p:nvSpPr>
        <p:spPr>
          <a:xfrm>
            <a:off x="7205964" y="4746151"/>
            <a:ext cx="695324" cy="1252688"/>
          </a:xfrm>
          <a:custGeom>
            <a:avLst/>
            <a:gdLst/>
            <a:ahLst/>
            <a:cxnLst/>
            <a:rect l="l" t="t" r="r" b="b"/>
            <a:pathLst>
              <a:path w="695324" h="1252688">
                <a:moveTo>
                  <a:pt x="0" y="0"/>
                </a:moveTo>
                <a:lnTo>
                  <a:pt x="695324" y="0"/>
                </a:lnTo>
                <a:lnTo>
                  <a:pt x="695324" y="1252688"/>
                </a:lnTo>
                <a:lnTo>
                  <a:pt x="0" y="12526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1031612" y="4919720"/>
            <a:ext cx="717516" cy="857900"/>
          </a:xfrm>
          <a:custGeom>
            <a:avLst/>
            <a:gdLst/>
            <a:ahLst/>
            <a:cxnLst/>
            <a:rect l="l" t="t" r="r" b="b"/>
            <a:pathLst>
              <a:path w="717516" h="857900">
                <a:moveTo>
                  <a:pt x="0" y="0"/>
                </a:moveTo>
                <a:lnTo>
                  <a:pt x="717516" y="0"/>
                </a:lnTo>
                <a:lnTo>
                  <a:pt x="717516" y="857900"/>
                </a:lnTo>
                <a:lnTo>
                  <a:pt x="0" y="857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8770176" y="5005470"/>
            <a:ext cx="1500548" cy="772150"/>
          </a:xfrm>
          <a:prstGeom prst="rect">
            <a:avLst/>
          </a:prstGeom>
        </p:spPr>
        <p:txBody>
          <a:bodyPr lIns="0" tIns="0" rIns="0" bIns="0" rtlCol="0" anchor="t">
            <a:spAutoFit/>
          </a:bodyPr>
          <a:lstStyle/>
          <a:p>
            <a:pPr algn="l">
              <a:lnSpc>
                <a:spcPts val="2669"/>
              </a:lnSpc>
            </a:pPr>
            <a:r>
              <a:rPr lang="en-US" sz="3033" b="1">
                <a:solidFill>
                  <a:srgbClr val="1F222B"/>
                </a:solidFill>
                <a:latin typeface="The Seasons Bold"/>
                <a:ea typeface="The Seasons Bold"/>
                <a:cs typeface="The Seasons Bold"/>
                <a:sym typeface="The Seasons Bold"/>
              </a:rPr>
              <a:t>LET’S  ENJOY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2" name="TextBox 2"/>
          <p:cNvSpPr txBox="1"/>
          <p:nvPr/>
        </p:nvSpPr>
        <p:spPr>
          <a:xfrm>
            <a:off x="9139238" y="4819967"/>
            <a:ext cx="9525" cy="580390"/>
          </a:xfrm>
          <a:prstGeom prst="rect">
            <a:avLst/>
          </a:prstGeom>
        </p:spPr>
        <p:txBody>
          <a:bodyPr lIns="0" tIns="0" rIns="0" bIns="0" rtlCol="0" anchor="t">
            <a:spAutoFit/>
          </a:bodyPr>
          <a:lstStyle/>
          <a:p>
            <a:pPr algn="ctr">
              <a:lnSpc>
                <a:spcPts val="4759"/>
              </a:lnSpc>
              <a:spcBef>
                <a:spcPct val="0"/>
              </a:spcBef>
            </a:pPr>
            <a:endParaRPr/>
          </a:p>
        </p:txBody>
      </p:sp>
      <p:sp>
        <p:nvSpPr>
          <p:cNvPr id="3" name="TextBox 3"/>
          <p:cNvSpPr txBox="1"/>
          <p:nvPr/>
        </p:nvSpPr>
        <p:spPr>
          <a:xfrm>
            <a:off x="-4762" y="1303972"/>
            <a:ext cx="18288000" cy="7593330"/>
          </a:xfrm>
          <a:prstGeom prst="rect">
            <a:avLst/>
          </a:prstGeom>
        </p:spPr>
        <p:txBody>
          <a:bodyPr lIns="0" tIns="0" rIns="0" bIns="0" rtlCol="0" anchor="t">
            <a:spAutoFit/>
          </a:bodyPr>
          <a:lstStyle/>
          <a:p>
            <a:pPr algn="ctr">
              <a:lnSpc>
                <a:spcPts val="6719"/>
              </a:lnSpc>
            </a:pPr>
            <a:r>
              <a:rPr lang="en-US" sz="4800" b="1">
                <a:solidFill>
                  <a:srgbClr val="000000"/>
                </a:solidFill>
                <a:latin typeface="Noto Serif Display Bold"/>
                <a:ea typeface="Noto Serif Display Bold"/>
                <a:cs typeface="Noto Serif Display Bold"/>
                <a:sym typeface="Noto Serif Display Bold"/>
              </a:rPr>
              <a:t>1. Vì sao tác giả chọn bối cảnh bàn cơm tối cho cảnh 1?</a:t>
            </a:r>
          </a:p>
          <a:p>
            <a:pPr algn="ctr">
              <a:lnSpc>
                <a:spcPts val="6719"/>
              </a:lnSpc>
            </a:pPr>
            <a:r>
              <a:rPr lang="en-US" sz="4800" b="1">
                <a:solidFill>
                  <a:srgbClr val="000000"/>
                </a:solidFill>
                <a:latin typeface="Noto Serif Display Bold"/>
                <a:ea typeface="Noto Serif Display Bold"/>
                <a:cs typeface="Noto Serif Display Bold"/>
                <a:sym typeface="Noto Serif Display Bold"/>
              </a:rPr>
              <a:t> a. Vì đây là nơi quen thuộc của mọi gia đình, dễ tạo sự gần gũi.</a:t>
            </a:r>
          </a:p>
          <a:p>
            <a:pPr algn="ctr">
              <a:lnSpc>
                <a:spcPts val="6719"/>
              </a:lnSpc>
            </a:pPr>
            <a:r>
              <a:rPr lang="en-US" sz="4800" b="1">
                <a:solidFill>
                  <a:srgbClr val="000000"/>
                </a:solidFill>
                <a:latin typeface="Noto Serif Display Bold"/>
                <a:ea typeface="Noto Serif Display Bold"/>
                <a:cs typeface="Noto Serif Display Bold"/>
                <a:sym typeface="Noto Serif Display Bold"/>
              </a:rPr>
              <a:t> b. Vì bàn cơm thường là lúc các thành viên quây quần, dễ phát sinh mâu thuẫn.</a:t>
            </a:r>
          </a:p>
          <a:p>
            <a:pPr algn="ctr">
              <a:lnSpc>
                <a:spcPts val="6719"/>
              </a:lnSpc>
            </a:pPr>
            <a:r>
              <a:rPr lang="en-US" sz="4800" b="1">
                <a:solidFill>
                  <a:srgbClr val="000000"/>
                </a:solidFill>
                <a:latin typeface="Noto Serif Display Bold"/>
                <a:ea typeface="Noto Serif Display Bold"/>
                <a:cs typeface="Noto Serif Display Bold"/>
                <a:sym typeface="Noto Serif Display Bold"/>
              </a:rPr>
              <a:t> c. Vì ánh sáng vàng ấm tạo sự đối lập với không khí căng thẳng.</a:t>
            </a:r>
          </a:p>
          <a:p>
            <a:pPr algn="ctr">
              <a:lnSpc>
                <a:spcPts val="6719"/>
              </a:lnSpc>
            </a:pPr>
            <a:r>
              <a:rPr lang="en-US" sz="4800" b="1">
                <a:solidFill>
                  <a:srgbClr val="000000"/>
                </a:solidFill>
                <a:latin typeface="Noto Serif Display Bold"/>
                <a:ea typeface="Noto Serif Display Bold"/>
                <a:cs typeface="Noto Serif Display Bold"/>
                <a:sym typeface="Noto Serif Display Bold"/>
              </a:rPr>
              <a:t> d. Vì bữa ăn là biểu tượng của sự gắn kết, từ đó xung đột càng nổi bật.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622</Words>
  <Application>Microsoft Office PowerPoint</Application>
  <PresentationFormat>Custom</PresentationFormat>
  <Paragraphs>56</Paragraphs>
  <Slides>23</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The Seasons Bold</vt:lpstr>
      <vt:lpstr>Agrandir Bold</vt:lpstr>
      <vt:lpstr>Calibri</vt:lpstr>
      <vt:lpstr>Arial</vt:lpstr>
      <vt:lpstr>Dancing Script</vt:lpstr>
      <vt:lpstr>Puppies Play</vt:lpstr>
      <vt:lpstr>Red Hat Display</vt:lpstr>
      <vt:lpstr>Ballet</vt:lpstr>
      <vt:lpstr>Noto Serif Display Bold</vt:lpstr>
      <vt:lpstr>Poppins</vt:lpstr>
      <vt:lpstr>Maven Pro</vt:lpstr>
      <vt:lpstr>Francois One</vt:lpstr>
      <vt:lpstr>Playpen Sans Extra-Light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abou t theater</dc:title>
  <dc:creator>KIEU OANH</dc:creator>
  <cp:lastModifiedBy>Minh Mạc</cp:lastModifiedBy>
  <cp:revision>2</cp:revision>
  <dcterms:created xsi:type="dcterms:W3CDTF">2006-08-16T00:00:00Z</dcterms:created>
  <dcterms:modified xsi:type="dcterms:W3CDTF">2026-03-03T08:28:53Z</dcterms:modified>
  <dc:identifier>DAGyfkhgyBo</dc:identifier>
</cp:coreProperties>
</file>